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40"/>
  </p:notesMasterIdLst>
  <p:sldIdLst>
    <p:sldId id="256" r:id="rId2"/>
    <p:sldId id="284" r:id="rId3"/>
    <p:sldId id="292" r:id="rId4"/>
    <p:sldId id="279" r:id="rId5"/>
    <p:sldId id="280" r:id="rId6"/>
    <p:sldId id="293" r:id="rId7"/>
    <p:sldId id="281" r:id="rId8"/>
    <p:sldId id="282" r:id="rId9"/>
    <p:sldId id="283" r:id="rId10"/>
    <p:sldId id="285" r:id="rId11"/>
    <p:sldId id="298" r:id="rId12"/>
    <p:sldId id="258" r:id="rId13"/>
    <p:sldId id="259" r:id="rId14"/>
    <p:sldId id="261" r:id="rId15"/>
    <p:sldId id="262" r:id="rId16"/>
    <p:sldId id="295" r:id="rId17"/>
    <p:sldId id="264" r:id="rId18"/>
    <p:sldId id="265" r:id="rId19"/>
    <p:sldId id="266" r:id="rId20"/>
    <p:sldId id="269" r:id="rId21"/>
    <p:sldId id="271" r:id="rId22"/>
    <p:sldId id="273" r:id="rId23"/>
    <p:sldId id="274" r:id="rId24"/>
    <p:sldId id="275" r:id="rId25"/>
    <p:sldId id="276" r:id="rId26"/>
    <p:sldId id="277" r:id="rId27"/>
    <p:sldId id="278" r:id="rId28"/>
    <p:sldId id="297" r:id="rId29"/>
    <p:sldId id="302" r:id="rId30"/>
    <p:sldId id="301" r:id="rId31"/>
    <p:sldId id="299" r:id="rId32"/>
    <p:sldId id="300" r:id="rId33"/>
    <p:sldId id="296" r:id="rId34"/>
    <p:sldId id="287" r:id="rId35"/>
    <p:sldId id="288" r:id="rId36"/>
    <p:sldId id="289" r:id="rId37"/>
    <p:sldId id="290" r:id="rId38"/>
    <p:sldId id="291" r:id="rId39"/>
  </p:sldIdLst>
  <p:sldSz cx="13004800" cy="9753600"/>
  <p:notesSz cx="6858000" cy="9144000"/>
  <p:defaultTextStyle>
    <a:lvl1pPr algn="ctr" defTabSz="584200">
      <a:defRPr sz="3600">
        <a:solidFill>
          <a:srgbClr val="FFFFFF"/>
        </a:solidFill>
        <a:latin typeface="+mn-lt"/>
        <a:ea typeface="+mn-ea"/>
        <a:cs typeface="+mn-cs"/>
        <a:sym typeface="Helvetica Light"/>
      </a:defRPr>
    </a:lvl1pPr>
    <a:lvl2pPr indent="228600" algn="ctr" defTabSz="584200">
      <a:defRPr sz="3600">
        <a:solidFill>
          <a:srgbClr val="FFFFFF"/>
        </a:solidFill>
        <a:latin typeface="+mn-lt"/>
        <a:ea typeface="+mn-ea"/>
        <a:cs typeface="+mn-cs"/>
        <a:sym typeface="Helvetica Light"/>
      </a:defRPr>
    </a:lvl2pPr>
    <a:lvl3pPr indent="457200" algn="ctr" defTabSz="584200">
      <a:defRPr sz="3600">
        <a:solidFill>
          <a:srgbClr val="FFFFFF"/>
        </a:solidFill>
        <a:latin typeface="+mn-lt"/>
        <a:ea typeface="+mn-ea"/>
        <a:cs typeface="+mn-cs"/>
        <a:sym typeface="Helvetica Light"/>
      </a:defRPr>
    </a:lvl3pPr>
    <a:lvl4pPr indent="685800" algn="ctr" defTabSz="584200">
      <a:defRPr sz="3600">
        <a:solidFill>
          <a:srgbClr val="FFFFFF"/>
        </a:solidFill>
        <a:latin typeface="+mn-lt"/>
        <a:ea typeface="+mn-ea"/>
        <a:cs typeface="+mn-cs"/>
        <a:sym typeface="Helvetica Light"/>
      </a:defRPr>
    </a:lvl4pPr>
    <a:lvl5pPr indent="914400" algn="ctr" defTabSz="584200">
      <a:defRPr sz="3600">
        <a:solidFill>
          <a:srgbClr val="FFFFFF"/>
        </a:solidFill>
        <a:latin typeface="+mn-lt"/>
        <a:ea typeface="+mn-ea"/>
        <a:cs typeface="+mn-cs"/>
        <a:sym typeface="Helvetica Light"/>
      </a:defRPr>
    </a:lvl5pPr>
    <a:lvl6pPr indent="1143000" algn="ctr" defTabSz="584200">
      <a:defRPr sz="3600">
        <a:solidFill>
          <a:srgbClr val="FFFFFF"/>
        </a:solidFill>
        <a:latin typeface="+mn-lt"/>
        <a:ea typeface="+mn-ea"/>
        <a:cs typeface="+mn-cs"/>
        <a:sym typeface="Helvetica Light"/>
      </a:defRPr>
    </a:lvl6pPr>
    <a:lvl7pPr indent="1371600" algn="ctr" defTabSz="584200">
      <a:defRPr sz="3600">
        <a:solidFill>
          <a:srgbClr val="FFFFFF"/>
        </a:solidFill>
        <a:latin typeface="+mn-lt"/>
        <a:ea typeface="+mn-ea"/>
        <a:cs typeface="+mn-cs"/>
        <a:sym typeface="Helvetica Light"/>
      </a:defRPr>
    </a:lvl7pPr>
    <a:lvl8pPr indent="1600200" algn="ctr" defTabSz="584200">
      <a:defRPr sz="3600">
        <a:solidFill>
          <a:srgbClr val="FFFFFF"/>
        </a:solidFill>
        <a:latin typeface="+mn-lt"/>
        <a:ea typeface="+mn-ea"/>
        <a:cs typeface="+mn-cs"/>
        <a:sym typeface="Helvetica Light"/>
      </a:defRPr>
    </a:lvl8pPr>
    <a:lvl9pPr indent="1828800" algn="ctr" defTabSz="584200">
      <a:defRPr sz="3600">
        <a:solidFill>
          <a:srgbClr val="FFFFFF"/>
        </a:solidFill>
        <a:latin typeface="+mn-lt"/>
        <a:ea typeface="+mn-ea"/>
        <a:cs typeface="+mn-cs"/>
        <a:sym typeface="Helvetica Light"/>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3C0FC">
              <a:alpha val="26000"/>
            </a:srgbClr>
          </a:solidFill>
        </a:fill>
      </a:tcStyle>
    </a:band2H>
    <a:firstCol>
      <a:tcTxStyle b="off" i="off">
        <a:fontRef idx="minor">
          <a:srgbClr val="FFFFFF"/>
        </a:fontRef>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1497FC"/>
          </a:solidFill>
        </a:fill>
      </a:tcStyle>
    </a:firstCol>
    <a:la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lastRow>
    <a:fir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a:tcStyle>
        <a:tcBdr/>
        <a:fill>
          <a:solidFill>
            <a:srgbClr val="8EA5CB">
              <a:alpha val="2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solidFill>
            <a:srgbClr val="53585F"/>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a:tcStyle>
        <a:tcBdr/>
        <a:fill>
          <a:solidFill>
            <a:srgbClr val="308B16">
              <a:alpha val="35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CBCBCB"/>
              </a:solidFill>
              <a:prstDash val="solid"/>
              <a:miter lim="400000"/>
            </a:ln>
          </a:insideV>
        </a:tcBdr>
        <a:fill>
          <a:solidFill>
            <a:srgbClr val="2D713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254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BF630E"/>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44"/>
    <p:restoredTop sz="50000" autoAdjust="0"/>
  </p:normalViewPr>
  <p:slideViewPr>
    <p:cSldViewPr snapToGrid="0" snapToObjects="1">
      <p:cViewPr varScale="1">
        <p:scale>
          <a:sx n="66" d="100"/>
          <a:sy n="66" d="100"/>
        </p:scale>
        <p:origin x="728" y="216"/>
      </p:cViewPr>
      <p:guideLst>
        <p:guide orient="horz" pos="3072"/>
        <p:guide pos="4096"/>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 name="Shape 29"/>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30" name="Shape 30"/>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2576925979"/>
      </p:ext>
    </p:extLst>
  </p:cSld>
  <p:clrMap bg1="lt1" tx1="dk1" bg2="lt2" tx2="dk2" accent1="accent1" accent2="accent2" accent3="accent3" accent4="accent4" accent5="accent5" accent6="accent6" hlink="hlink" folHlink="folHlink"/>
  <p:notesStyle>
    <a:lvl1pPr defTabSz="457200">
      <a:lnSpc>
        <a:spcPct val="117999"/>
      </a:lnSpc>
      <a:defRPr sz="2200">
        <a:latin typeface="Helvetica Neue"/>
        <a:ea typeface="Helvetica Neue"/>
        <a:cs typeface="Helvetica Neue"/>
        <a:sym typeface="Helvetica Neue"/>
      </a:defRPr>
    </a:lvl1pPr>
    <a:lvl2pPr indent="228600" defTabSz="457200">
      <a:lnSpc>
        <a:spcPct val="117999"/>
      </a:lnSpc>
      <a:defRPr sz="2200">
        <a:latin typeface="Helvetica Neue"/>
        <a:ea typeface="Helvetica Neue"/>
        <a:cs typeface="Helvetica Neue"/>
        <a:sym typeface="Helvetica Neue"/>
      </a:defRPr>
    </a:lvl2pPr>
    <a:lvl3pPr indent="457200" defTabSz="457200">
      <a:lnSpc>
        <a:spcPct val="117999"/>
      </a:lnSpc>
      <a:defRPr sz="2200">
        <a:latin typeface="Helvetica Neue"/>
        <a:ea typeface="Helvetica Neue"/>
        <a:cs typeface="Helvetica Neue"/>
        <a:sym typeface="Helvetica Neue"/>
      </a:defRPr>
    </a:lvl3pPr>
    <a:lvl4pPr indent="685800" defTabSz="457200">
      <a:lnSpc>
        <a:spcPct val="117999"/>
      </a:lnSpc>
      <a:defRPr sz="2200">
        <a:latin typeface="Helvetica Neue"/>
        <a:ea typeface="Helvetica Neue"/>
        <a:cs typeface="Helvetica Neue"/>
        <a:sym typeface="Helvetica Neue"/>
      </a:defRPr>
    </a:lvl4pPr>
    <a:lvl5pPr indent="914400" defTabSz="457200">
      <a:lnSpc>
        <a:spcPct val="117999"/>
      </a:lnSpc>
      <a:defRPr sz="2200">
        <a:latin typeface="Helvetica Neue"/>
        <a:ea typeface="Helvetica Neue"/>
        <a:cs typeface="Helvetica Neue"/>
        <a:sym typeface="Helvetica Neue"/>
      </a:defRPr>
    </a:lvl5pPr>
    <a:lvl6pPr indent="1143000" defTabSz="457200">
      <a:lnSpc>
        <a:spcPct val="117999"/>
      </a:lnSpc>
      <a:defRPr sz="2200">
        <a:latin typeface="Helvetica Neue"/>
        <a:ea typeface="Helvetica Neue"/>
        <a:cs typeface="Helvetica Neue"/>
        <a:sym typeface="Helvetica Neue"/>
      </a:defRPr>
    </a:lvl6pPr>
    <a:lvl7pPr indent="1371600" defTabSz="457200">
      <a:lnSpc>
        <a:spcPct val="117999"/>
      </a:lnSpc>
      <a:defRPr sz="2200">
        <a:latin typeface="Helvetica Neue"/>
        <a:ea typeface="Helvetica Neue"/>
        <a:cs typeface="Helvetica Neue"/>
        <a:sym typeface="Helvetica Neue"/>
      </a:defRPr>
    </a:lvl7pPr>
    <a:lvl8pPr indent="1600200" defTabSz="457200">
      <a:lnSpc>
        <a:spcPct val="117999"/>
      </a:lnSpc>
      <a:defRPr sz="2200">
        <a:latin typeface="Helvetica Neue"/>
        <a:ea typeface="Helvetica Neue"/>
        <a:cs typeface="Helvetica Neue"/>
        <a:sym typeface="Helvetica Neue"/>
      </a:defRPr>
    </a:lvl8pPr>
    <a:lvl9pPr indent="1828800" defTabSz="45720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r>
              <a:rPr lang="en-US"/>
              <a:t>----- Meeting Notes (3/22/15 15:49) -----</a:t>
            </a:r>
          </a:p>
        </p:txBody>
      </p:sp>
    </p:spTree>
    <p:extLst>
      <p:ext uri="{BB962C8B-B14F-4D97-AF65-F5344CB8AC3E}">
        <p14:creationId xmlns:p14="http://schemas.microsoft.com/office/powerpoint/2010/main" val="11259835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a:latin typeface="Garamond"/>
              <a:cs typeface="Garamond"/>
            </a:endParaRPr>
          </a:p>
        </p:txBody>
      </p:sp>
    </p:spTree>
    <p:extLst>
      <p:ext uri="{BB962C8B-B14F-4D97-AF65-F5344CB8AC3E}">
        <p14:creationId xmlns:p14="http://schemas.microsoft.com/office/powerpoint/2010/main" val="12642096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a:latin typeface="Garamond"/>
              <a:cs typeface="Garamond"/>
            </a:endParaRPr>
          </a:p>
        </p:txBody>
      </p:sp>
    </p:spTree>
    <p:extLst>
      <p:ext uri="{BB962C8B-B14F-4D97-AF65-F5344CB8AC3E}">
        <p14:creationId xmlns:p14="http://schemas.microsoft.com/office/powerpoint/2010/main" val="12642096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a:latin typeface="Garamond"/>
              <a:cs typeface="Garamond"/>
            </a:endParaRPr>
          </a:p>
        </p:txBody>
      </p:sp>
    </p:spTree>
    <p:extLst>
      <p:ext uri="{BB962C8B-B14F-4D97-AF65-F5344CB8AC3E}">
        <p14:creationId xmlns:p14="http://schemas.microsoft.com/office/powerpoint/2010/main" val="12642096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a:latin typeface="Garamond"/>
              <a:cs typeface="Garamond"/>
            </a:endParaRPr>
          </a:p>
        </p:txBody>
      </p:sp>
    </p:spTree>
    <p:extLst>
      <p:ext uri="{BB962C8B-B14F-4D97-AF65-F5344CB8AC3E}">
        <p14:creationId xmlns:p14="http://schemas.microsoft.com/office/powerpoint/2010/main" val="12642096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a:latin typeface="Garamond"/>
              <a:cs typeface="Garamond"/>
            </a:endParaRPr>
          </a:p>
        </p:txBody>
      </p:sp>
    </p:spTree>
    <p:extLst>
      <p:ext uri="{BB962C8B-B14F-4D97-AF65-F5344CB8AC3E}">
        <p14:creationId xmlns:p14="http://schemas.microsoft.com/office/powerpoint/2010/main" val="12642096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a:latin typeface="Garamond"/>
              <a:cs typeface="Garamond"/>
            </a:endParaRPr>
          </a:p>
        </p:txBody>
      </p:sp>
    </p:spTree>
    <p:extLst>
      <p:ext uri="{BB962C8B-B14F-4D97-AF65-F5344CB8AC3E}">
        <p14:creationId xmlns:p14="http://schemas.microsoft.com/office/powerpoint/2010/main" val="12642096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a:latin typeface="Garamond"/>
              <a:cs typeface="Garamond"/>
            </a:endParaRPr>
          </a:p>
        </p:txBody>
      </p:sp>
    </p:spTree>
    <p:extLst>
      <p:ext uri="{BB962C8B-B14F-4D97-AF65-F5344CB8AC3E}">
        <p14:creationId xmlns:p14="http://schemas.microsoft.com/office/powerpoint/2010/main" val="12642096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a:latin typeface="Garamond"/>
              <a:cs typeface="Garamond"/>
            </a:endParaRPr>
          </a:p>
        </p:txBody>
      </p:sp>
    </p:spTree>
    <p:extLst>
      <p:ext uri="{BB962C8B-B14F-4D97-AF65-F5344CB8AC3E}">
        <p14:creationId xmlns:p14="http://schemas.microsoft.com/office/powerpoint/2010/main" val="4054207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a:latin typeface="Garamond"/>
              <a:cs typeface="Garamond"/>
            </a:endParaRPr>
          </a:p>
        </p:txBody>
      </p:sp>
    </p:spTree>
    <p:extLst>
      <p:ext uri="{BB962C8B-B14F-4D97-AF65-F5344CB8AC3E}">
        <p14:creationId xmlns:p14="http://schemas.microsoft.com/office/powerpoint/2010/main" val="15831148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a:latin typeface="Garamond"/>
              <a:cs typeface="Garamond"/>
            </a:endParaRPr>
          </a:p>
        </p:txBody>
      </p:sp>
    </p:spTree>
    <p:extLst>
      <p:ext uri="{BB962C8B-B14F-4D97-AF65-F5344CB8AC3E}">
        <p14:creationId xmlns:p14="http://schemas.microsoft.com/office/powerpoint/2010/main" val="12642096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a:latin typeface="Garamond"/>
              <a:cs typeface="Garamond"/>
            </a:endParaRPr>
          </a:p>
        </p:txBody>
      </p:sp>
    </p:spTree>
    <p:extLst>
      <p:ext uri="{BB962C8B-B14F-4D97-AF65-F5344CB8AC3E}">
        <p14:creationId xmlns:p14="http://schemas.microsoft.com/office/powerpoint/2010/main" val="12642096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a:latin typeface="Garamond"/>
              <a:cs typeface="Garamond"/>
            </a:endParaRPr>
          </a:p>
        </p:txBody>
      </p:sp>
    </p:spTree>
    <p:extLst>
      <p:ext uri="{BB962C8B-B14F-4D97-AF65-F5344CB8AC3E}">
        <p14:creationId xmlns:p14="http://schemas.microsoft.com/office/powerpoint/2010/main" val="12642096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a:latin typeface="Garamond"/>
              <a:cs typeface="Garamond"/>
            </a:endParaRPr>
          </a:p>
        </p:txBody>
      </p:sp>
    </p:spTree>
    <p:extLst>
      <p:ext uri="{BB962C8B-B14F-4D97-AF65-F5344CB8AC3E}">
        <p14:creationId xmlns:p14="http://schemas.microsoft.com/office/powerpoint/2010/main" val="1264209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a:latin typeface="Garamond"/>
              <a:cs typeface="Garamond"/>
            </a:endParaRPr>
          </a:p>
        </p:txBody>
      </p:sp>
    </p:spTree>
    <p:extLst>
      <p:ext uri="{BB962C8B-B14F-4D97-AF65-F5344CB8AC3E}">
        <p14:creationId xmlns:p14="http://schemas.microsoft.com/office/powerpoint/2010/main" val="12642096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a:latin typeface="Garamond"/>
              <a:cs typeface="Garamond"/>
            </a:endParaRPr>
          </a:p>
        </p:txBody>
      </p:sp>
    </p:spTree>
    <p:extLst>
      <p:ext uri="{BB962C8B-B14F-4D97-AF65-F5344CB8AC3E}">
        <p14:creationId xmlns:p14="http://schemas.microsoft.com/office/powerpoint/2010/main" val="1264209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3142827" y="4443307"/>
            <a:ext cx="9211733" cy="2722338"/>
          </a:xfrm>
        </p:spPr>
        <p:txBody>
          <a:bodyPr vert="horz" lIns="65023" tIns="0" rIns="65023" bIns="0" rtlCol="0" anchor="b" anchorCtr="0">
            <a:noAutofit/>
          </a:bodyPr>
          <a:lstStyle>
            <a:lvl1pPr algn="l" defTabSz="1300460" rtl="0" eaLnBrk="1" latinLnBrk="0" hangingPunct="1">
              <a:lnSpc>
                <a:spcPts val="7111"/>
              </a:lnSpc>
              <a:spcBef>
                <a:spcPct val="0"/>
              </a:spcBef>
              <a:buNone/>
              <a:defRPr sz="6500" kern="1200">
                <a:solidFill>
                  <a:schemeClr val="tx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3142827" y="7191654"/>
            <a:ext cx="9211733" cy="1669814"/>
          </a:xfrm>
        </p:spPr>
        <p:txBody>
          <a:bodyPr vert="horz" lIns="130046" tIns="0" rIns="65023" bIns="0" rtlCol="0">
            <a:normAutofit/>
          </a:bodyPr>
          <a:lstStyle>
            <a:lvl1pPr marL="0" indent="0" algn="l" defTabSz="1300460" rtl="0" eaLnBrk="1" latinLnBrk="0" hangingPunct="1">
              <a:lnSpc>
                <a:spcPts val="3698"/>
              </a:lnSpc>
              <a:spcBef>
                <a:spcPts val="0"/>
              </a:spcBef>
              <a:buSzPct val="90000"/>
              <a:buFontTx/>
              <a:buNone/>
              <a:defRPr sz="3100" kern="1200">
                <a:solidFill>
                  <a:schemeClr val="tx1"/>
                </a:solidFill>
                <a:latin typeface="+mn-lt"/>
                <a:ea typeface="+mn-ea"/>
                <a:cs typeface="+mn-cs"/>
              </a:defRPr>
            </a:lvl1pPr>
            <a:lvl2pPr marL="650230" indent="0" algn="ctr">
              <a:buNone/>
              <a:defRPr>
                <a:solidFill>
                  <a:schemeClr val="tx1">
                    <a:tint val="75000"/>
                  </a:schemeClr>
                </a:solidFill>
              </a:defRPr>
            </a:lvl2pPr>
            <a:lvl3pPr marL="1300460" indent="0" algn="ctr">
              <a:buNone/>
              <a:defRPr>
                <a:solidFill>
                  <a:schemeClr val="tx1">
                    <a:tint val="75000"/>
                  </a:schemeClr>
                </a:solidFill>
              </a:defRPr>
            </a:lvl3pPr>
            <a:lvl4pPr marL="1950690" indent="0" algn="ctr">
              <a:buNone/>
              <a:defRPr>
                <a:solidFill>
                  <a:schemeClr val="tx1">
                    <a:tint val="75000"/>
                  </a:schemeClr>
                </a:solidFill>
              </a:defRPr>
            </a:lvl4pPr>
            <a:lvl5pPr marL="2600919" indent="0" algn="ctr">
              <a:buNone/>
              <a:defRPr>
                <a:solidFill>
                  <a:schemeClr val="tx1">
                    <a:tint val="75000"/>
                  </a:schemeClr>
                </a:solidFill>
              </a:defRPr>
            </a:lvl5pPr>
            <a:lvl6pPr marL="3251149" indent="0" algn="ctr">
              <a:buNone/>
              <a:defRPr>
                <a:solidFill>
                  <a:schemeClr val="tx1">
                    <a:tint val="75000"/>
                  </a:schemeClr>
                </a:solidFill>
              </a:defRPr>
            </a:lvl6pPr>
            <a:lvl7pPr marL="3901379" indent="0" algn="ctr">
              <a:buNone/>
              <a:defRPr>
                <a:solidFill>
                  <a:schemeClr val="tx1">
                    <a:tint val="75000"/>
                  </a:schemeClr>
                </a:solidFill>
              </a:defRPr>
            </a:lvl7pPr>
            <a:lvl8pPr marL="4551609" indent="0" algn="ctr">
              <a:buNone/>
              <a:defRPr>
                <a:solidFill>
                  <a:schemeClr val="tx1">
                    <a:tint val="75000"/>
                  </a:schemeClr>
                </a:solidFill>
              </a:defRPr>
            </a:lvl8pPr>
            <a:lvl9pPr marL="5201839"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650240" y="8960307"/>
            <a:ext cx="2822042" cy="390144"/>
          </a:xfrm>
        </p:spPr>
        <p:txBody>
          <a:bodyPr vert="horz" lIns="130046" tIns="65023" rIns="130046" bIns="65023" rtlCol="0" anchor="ctr"/>
          <a:lstStyle>
            <a:lvl1pPr marL="0" algn="l" defTabSz="1300460" rtl="0" eaLnBrk="1" latinLnBrk="0" hangingPunct="1">
              <a:defRPr sz="1600" kern="1200">
                <a:solidFill>
                  <a:schemeClr val="tx1"/>
                </a:solidFill>
                <a:latin typeface="Rockwell" pitchFamily="18" charset="0"/>
                <a:ea typeface="+mn-ea"/>
                <a:cs typeface="+mn-cs"/>
              </a:defRPr>
            </a:lvl1pPr>
          </a:lstStyle>
          <a:p>
            <a:fld id="{2069C06D-4ED8-42C6-905D-CA84CA1B6CBF}" type="datetime2">
              <a:rPr lang="en-US" smtClean="0"/>
              <a:t>Friday, May 18, 2018</a:t>
            </a:fld>
            <a:endParaRPr lang="en-US" dirty="0"/>
          </a:p>
        </p:txBody>
      </p:sp>
      <p:sp>
        <p:nvSpPr>
          <p:cNvPr id="5" name="Footer Placeholder 4"/>
          <p:cNvSpPr>
            <a:spLocks noGrp="1"/>
          </p:cNvSpPr>
          <p:nvPr>
            <p:ph type="ftr" sz="quarter" idx="11"/>
          </p:nvPr>
        </p:nvSpPr>
        <p:spPr>
          <a:xfrm>
            <a:off x="5631078" y="8960307"/>
            <a:ext cx="5423002" cy="390144"/>
          </a:xfrm>
        </p:spPr>
        <p:txBody>
          <a:bodyPr vert="horz" lIns="130046" tIns="65023" rIns="130046" bIns="65023" rtlCol="0" anchor="ctr"/>
          <a:lstStyle>
            <a:lvl1pPr marL="0" algn="l" defTabSz="1300460" rtl="0" eaLnBrk="1" latinLnBrk="0" hangingPunct="1">
              <a:defRPr sz="1600" kern="1200">
                <a:solidFill>
                  <a:schemeClr val="tx1"/>
                </a:solidFill>
                <a:latin typeface="Rockwell" pitchFamily="18" charset="0"/>
                <a:ea typeface="+mn-ea"/>
                <a:cs typeface="+mn-cs"/>
              </a:defRPr>
            </a:lvl1pPr>
          </a:lstStyle>
          <a:p>
            <a:endParaRPr lang="en-US" dirty="0"/>
          </a:p>
        </p:txBody>
      </p:sp>
      <p:sp>
        <p:nvSpPr>
          <p:cNvPr id="6" name="Slide Number Placeholder 5"/>
          <p:cNvSpPr>
            <a:spLocks noGrp="1"/>
          </p:cNvSpPr>
          <p:nvPr>
            <p:ph type="sldNum" sz="quarter" idx="12"/>
          </p:nvPr>
        </p:nvSpPr>
        <p:spPr>
          <a:xfrm>
            <a:off x="11769344" y="8960307"/>
            <a:ext cx="975360" cy="390144"/>
          </a:xfrm>
        </p:spPr>
        <p:txBody>
          <a:bodyPr vert="horz" lIns="130046" tIns="65023" rIns="130046" bIns="65023" rtlCol="0" anchor="ctr"/>
          <a:lstStyle>
            <a:lvl1pPr marL="0" algn="r" defTabSz="1300460" rtl="0" eaLnBrk="1" latinLnBrk="0" hangingPunct="1">
              <a:defRPr sz="1600" kern="1200">
                <a:solidFill>
                  <a:schemeClr val="tx1"/>
                </a:solidFill>
                <a:latin typeface="Rockwell" pitchFamily="18" charset="0"/>
                <a:ea typeface="+mn-ea"/>
                <a:cs typeface="+mn-cs"/>
              </a:defRPr>
            </a:lvl1pPr>
          </a:lstStyle>
          <a:p>
            <a:fld id="{1789C0F2-17E0-497A-9BBE-0C73201AAFE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5" name="Date Placeholder 4"/>
          <p:cNvSpPr>
            <a:spLocks noGrp="1"/>
          </p:cNvSpPr>
          <p:nvPr>
            <p:ph type="dt" sz="half" idx="10"/>
          </p:nvPr>
        </p:nvSpPr>
        <p:spPr/>
        <p:txBody>
          <a:bodyPr/>
          <a:lstStyle/>
          <a:p>
            <a:fld id="{0B385921-A91A-409C-921C-0E0EC1E750EC}" type="datetime2">
              <a:rPr lang="en-US" smtClean="0"/>
              <a:t>Friday, May 18, 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sp>
        <p:nvSpPr>
          <p:cNvPr id="11" name="Content Placeholder 2"/>
          <p:cNvSpPr>
            <a:spLocks noGrp="1"/>
          </p:cNvSpPr>
          <p:nvPr>
            <p:ph sz="half" idx="14"/>
          </p:nvPr>
        </p:nvSpPr>
        <p:spPr>
          <a:xfrm>
            <a:off x="6606438" y="2467752"/>
            <a:ext cx="5071872" cy="2731008"/>
          </a:xfrm>
        </p:spPr>
        <p:txBody>
          <a:bodyPr/>
          <a:lstStyle>
            <a:lvl1pPr>
              <a:defRPr sz="3100"/>
            </a:lvl1pPr>
            <a:lvl2pPr>
              <a:defRPr sz="2800"/>
            </a:lvl2pPr>
            <a:lvl3pPr>
              <a:defRPr sz="2600"/>
            </a:lvl3pPr>
            <a:lvl4pPr>
              <a:defRPr sz="2600"/>
            </a:lvl4pPr>
            <a:lvl5pPr>
              <a:defRPr sz="2600"/>
            </a:lvl5pPr>
            <a:lvl6pPr marL="3257923" indent="-489931">
              <a:tabLst/>
              <a:defRPr sz="2600"/>
            </a:lvl6pPr>
            <a:lvl7pPr marL="3257923" indent="-489931">
              <a:tabLst/>
              <a:defRPr sz="2600"/>
            </a:lvl7pPr>
            <a:lvl8pPr marL="3257923" indent="-489931">
              <a:tabLst/>
              <a:defRPr sz="2600"/>
            </a:lvl8pPr>
            <a:lvl9pPr marL="3257923" indent="-489931">
              <a:tabLst/>
              <a:defRPr sz="2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12" name="Content Placeholder 2"/>
          <p:cNvSpPr>
            <a:spLocks noGrp="1"/>
          </p:cNvSpPr>
          <p:nvPr>
            <p:ph sz="half" idx="15"/>
          </p:nvPr>
        </p:nvSpPr>
        <p:spPr>
          <a:xfrm>
            <a:off x="6606438" y="5505365"/>
            <a:ext cx="5071872" cy="2731008"/>
          </a:xfrm>
        </p:spPr>
        <p:txBody>
          <a:bodyPr/>
          <a:lstStyle>
            <a:lvl1pPr>
              <a:defRPr sz="3100"/>
            </a:lvl1pPr>
            <a:lvl2pPr>
              <a:defRPr sz="2800"/>
            </a:lvl2pPr>
            <a:lvl3pPr>
              <a:defRPr sz="2600"/>
            </a:lvl3pPr>
            <a:lvl4pPr>
              <a:defRPr sz="2600"/>
            </a:lvl4pPr>
            <a:lvl5pPr>
              <a:defRPr sz="2600"/>
            </a:lvl5pPr>
            <a:lvl6pPr marL="3257923" indent="-489931">
              <a:defRPr sz="2600"/>
            </a:lvl6pPr>
            <a:lvl7pPr marL="3257923" indent="-489931">
              <a:defRPr sz="2600"/>
            </a:lvl7pPr>
            <a:lvl8pPr marL="3257923" indent="-489931">
              <a:defRPr sz="2600"/>
            </a:lvl8pPr>
            <a:lvl9pPr marL="3257923" indent="-489931">
              <a:defRPr sz="2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10" name="Content Placeholder 2"/>
          <p:cNvSpPr>
            <a:spLocks noGrp="1"/>
          </p:cNvSpPr>
          <p:nvPr>
            <p:ph sz="half" idx="1"/>
          </p:nvPr>
        </p:nvSpPr>
        <p:spPr>
          <a:xfrm>
            <a:off x="1300480" y="2467753"/>
            <a:ext cx="5071872" cy="5768622"/>
          </a:xfrm>
        </p:spPr>
        <p:txBody>
          <a:bodyPr/>
          <a:lstStyle>
            <a:lvl1pPr>
              <a:defRPr sz="3100"/>
            </a:lvl1pPr>
            <a:lvl2pPr>
              <a:defRPr sz="2800"/>
            </a:lvl2pPr>
            <a:lvl3pPr>
              <a:defRPr sz="2600"/>
            </a:lvl3pPr>
            <a:lvl4pPr>
              <a:defRPr sz="2600"/>
            </a:lvl4pPr>
            <a:lvl5pPr>
              <a:defRPr sz="2600"/>
            </a:lvl5pPr>
            <a:lvl6pPr marL="3257923" indent="-489931">
              <a:defRPr sz="2600"/>
            </a:lvl6pPr>
            <a:lvl7pPr marL="3257923" indent="-489931">
              <a:defRPr sz="2600"/>
            </a:lvl7pPr>
            <a:lvl8pPr marL="3257923" indent="-489931">
              <a:defRPr sz="2600"/>
            </a:lvl8pPr>
            <a:lvl9pPr marL="3257923" indent="-489931">
              <a:defRPr sz="2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300480" y="2467752"/>
            <a:ext cx="5071872" cy="2731008"/>
          </a:xfrm>
        </p:spPr>
        <p:txBody>
          <a:bodyPr/>
          <a:lstStyle>
            <a:lvl1pPr>
              <a:defRPr sz="3100"/>
            </a:lvl1pPr>
            <a:lvl2pPr>
              <a:defRPr sz="2800"/>
            </a:lvl2pPr>
            <a:lvl3pPr>
              <a:defRPr sz="2600"/>
            </a:lvl3pPr>
            <a:lvl4pPr>
              <a:defRPr sz="2600"/>
            </a:lvl4pPr>
            <a:lvl5pPr>
              <a:defRPr sz="2600"/>
            </a:lvl5pPr>
            <a:lvl6pPr marL="3257923" indent="-489931">
              <a:defRPr sz="2600"/>
            </a:lvl6pPr>
            <a:lvl7pPr marL="3257923" indent="-489931">
              <a:defRPr sz="2600"/>
            </a:lvl7pPr>
            <a:lvl8pPr marL="3257923" indent="-489931">
              <a:defRPr sz="2600"/>
            </a:lvl8pPr>
            <a:lvl9pPr marL="3257923" indent="-489931">
              <a:defRPr sz="2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5" name="Date Placeholder 4"/>
          <p:cNvSpPr>
            <a:spLocks noGrp="1"/>
          </p:cNvSpPr>
          <p:nvPr>
            <p:ph type="dt" sz="half" idx="10"/>
          </p:nvPr>
        </p:nvSpPr>
        <p:spPr/>
        <p:txBody>
          <a:bodyPr/>
          <a:lstStyle/>
          <a:p>
            <a:fld id="{0B385921-A91A-409C-921C-0E0EC1E750EC}" type="datetime2">
              <a:rPr lang="en-US" smtClean="0"/>
              <a:t>Friday, May 18, 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sp>
        <p:nvSpPr>
          <p:cNvPr id="8" name="Content Placeholder 2"/>
          <p:cNvSpPr>
            <a:spLocks noGrp="1"/>
          </p:cNvSpPr>
          <p:nvPr>
            <p:ph sz="half" idx="13"/>
          </p:nvPr>
        </p:nvSpPr>
        <p:spPr>
          <a:xfrm>
            <a:off x="1300480" y="5505365"/>
            <a:ext cx="5071872" cy="2731008"/>
          </a:xfrm>
        </p:spPr>
        <p:txBody>
          <a:bodyPr/>
          <a:lstStyle>
            <a:lvl1pPr>
              <a:defRPr sz="3100"/>
            </a:lvl1pPr>
            <a:lvl2pPr>
              <a:defRPr sz="2800"/>
            </a:lvl2pPr>
            <a:lvl3pPr>
              <a:defRPr sz="2600"/>
            </a:lvl3pPr>
            <a:lvl4pPr>
              <a:defRPr sz="2600"/>
            </a:lvl4pPr>
            <a:lvl5pPr>
              <a:defRPr sz="2600"/>
            </a:lvl5pPr>
            <a:lvl6pPr marL="3257923" indent="-489931">
              <a:defRPr sz="2600"/>
            </a:lvl6pPr>
            <a:lvl7pPr marL="3257923" indent="-489931">
              <a:defRPr sz="2600"/>
            </a:lvl7pPr>
            <a:lvl8pPr marL="3257923" indent="-489931">
              <a:defRPr sz="2600"/>
            </a:lvl8pPr>
            <a:lvl9pPr marL="3257923" indent="-489931">
              <a:defRPr sz="2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11" name="Content Placeholder 2"/>
          <p:cNvSpPr>
            <a:spLocks noGrp="1"/>
          </p:cNvSpPr>
          <p:nvPr>
            <p:ph sz="half" idx="14"/>
          </p:nvPr>
        </p:nvSpPr>
        <p:spPr>
          <a:xfrm>
            <a:off x="6606438" y="2467752"/>
            <a:ext cx="5071872" cy="2731008"/>
          </a:xfrm>
        </p:spPr>
        <p:txBody>
          <a:bodyPr/>
          <a:lstStyle>
            <a:lvl1pPr>
              <a:defRPr sz="3100"/>
            </a:lvl1pPr>
            <a:lvl2pPr>
              <a:defRPr sz="2800"/>
            </a:lvl2pPr>
            <a:lvl3pPr>
              <a:defRPr sz="2600"/>
            </a:lvl3pPr>
            <a:lvl4pPr>
              <a:defRPr sz="2600"/>
            </a:lvl4pPr>
            <a:lvl5pPr>
              <a:defRPr sz="2600"/>
            </a:lvl5pPr>
            <a:lvl6pPr marL="3257923" indent="-489931">
              <a:defRPr sz="2600"/>
            </a:lvl6pPr>
            <a:lvl7pPr marL="3257923" indent="-489931">
              <a:defRPr sz="2600"/>
            </a:lvl7pPr>
            <a:lvl8pPr marL="3257923" indent="-489931">
              <a:defRPr sz="2600"/>
            </a:lvl8pPr>
            <a:lvl9pPr marL="3257923" indent="-489931">
              <a:defRPr sz="2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12" name="Content Placeholder 2"/>
          <p:cNvSpPr>
            <a:spLocks noGrp="1"/>
          </p:cNvSpPr>
          <p:nvPr>
            <p:ph sz="half" idx="15"/>
          </p:nvPr>
        </p:nvSpPr>
        <p:spPr>
          <a:xfrm>
            <a:off x="6606438" y="5505365"/>
            <a:ext cx="5071872" cy="2731008"/>
          </a:xfrm>
        </p:spPr>
        <p:txBody>
          <a:bodyPr/>
          <a:lstStyle>
            <a:lvl1pPr>
              <a:defRPr sz="3100"/>
            </a:lvl1pPr>
            <a:lvl2pPr>
              <a:defRPr sz="2800"/>
            </a:lvl2pPr>
            <a:lvl3pPr>
              <a:defRPr sz="2600"/>
            </a:lvl3pPr>
            <a:lvl4pPr>
              <a:defRPr sz="2600"/>
            </a:lvl4pPr>
            <a:lvl5pPr>
              <a:defRPr sz="2600"/>
            </a:lvl5pPr>
            <a:lvl6pPr marL="3257923" indent="-489931">
              <a:defRPr sz="2600"/>
            </a:lvl6pPr>
            <a:lvl7pPr marL="3257923" indent="-489931">
              <a:defRPr sz="2600"/>
            </a:lvl7pPr>
            <a:lvl8pPr marL="3257923" indent="-489931">
              <a:defRPr sz="2600"/>
            </a:lvl8pPr>
            <a:lvl9pPr marL="3257923" indent="-489931">
              <a:defRPr sz="2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8B62300D-25B3-4603-86C9-4CB776489F00}" type="datetime2">
              <a:rPr lang="en-US" smtClean="0"/>
              <a:t>Friday, May 18, 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314AD9-FCC8-48B7-B85B-012A91320DFF}" type="datetime2">
              <a:rPr lang="en-US" smtClean="0"/>
              <a:t>Friday, May 18, 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00480" y="2403624"/>
            <a:ext cx="5068712" cy="1652693"/>
          </a:xfrm>
        </p:spPr>
        <p:txBody>
          <a:bodyPr tIns="0" bIns="0" anchor="b"/>
          <a:lstStyle>
            <a:lvl1pPr algn="l">
              <a:lnSpc>
                <a:spcPts val="6542"/>
              </a:lnSpc>
              <a:defRPr sz="6000" b="1"/>
            </a:lvl1pPr>
          </a:lstStyle>
          <a:p>
            <a:r>
              <a:rPr lang="en-US"/>
              <a:t>Click to edit Master title style</a:t>
            </a:r>
            <a:endParaRPr/>
          </a:p>
        </p:txBody>
      </p:sp>
      <p:sp>
        <p:nvSpPr>
          <p:cNvPr id="3" name="Content Placeholder 2"/>
          <p:cNvSpPr>
            <a:spLocks noGrp="1"/>
          </p:cNvSpPr>
          <p:nvPr>
            <p:ph idx="1"/>
          </p:nvPr>
        </p:nvSpPr>
        <p:spPr>
          <a:xfrm>
            <a:off x="6637867" y="524075"/>
            <a:ext cx="5071872" cy="8003553"/>
          </a:xfrm>
        </p:spPr>
        <p:txBody>
          <a:bodyPr/>
          <a:lstStyle>
            <a:lvl1pPr>
              <a:defRPr sz="3100"/>
            </a:lvl1pPr>
            <a:lvl2pPr>
              <a:defRPr sz="2800"/>
            </a:lvl2pPr>
            <a:lvl3pPr>
              <a:defRPr sz="2600"/>
            </a:lvl3pPr>
            <a:lvl4pPr>
              <a:defRPr sz="2600"/>
            </a:lvl4pPr>
            <a:lvl5pPr>
              <a:defRPr sz="2600"/>
            </a:lvl5pPr>
            <a:lvl6pPr>
              <a:defRPr sz="2800"/>
            </a:lvl6pPr>
            <a:lvl7pPr marL="3257923" indent="-489931">
              <a:defRPr sz="2800"/>
            </a:lvl7pPr>
            <a:lvl8pPr marL="3257923" indent="-489931">
              <a:defRPr sz="2800"/>
            </a:lvl8pPr>
            <a:lvl9pPr marL="3257923" indent="-489931">
              <a:defRPr sz="2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Text Placeholder 3"/>
          <p:cNvSpPr>
            <a:spLocks noGrp="1"/>
          </p:cNvSpPr>
          <p:nvPr>
            <p:ph type="body" sz="half" idx="2"/>
          </p:nvPr>
        </p:nvSpPr>
        <p:spPr>
          <a:xfrm>
            <a:off x="1300477" y="4076132"/>
            <a:ext cx="5068712" cy="3076510"/>
          </a:xfrm>
        </p:spPr>
        <p:txBody>
          <a:bodyPr/>
          <a:lstStyle>
            <a:lvl1pPr marL="0" indent="0">
              <a:spcBef>
                <a:spcPts val="853"/>
              </a:spcBef>
              <a:buNone/>
              <a:defRPr sz="2800"/>
            </a:lvl1pPr>
            <a:lvl2pPr marL="650230" indent="0">
              <a:buNone/>
              <a:defRPr sz="1700"/>
            </a:lvl2pPr>
            <a:lvl3pPr marL="1300460" indent="0">
              <a:buNone/>
              <a:defRPr sz="1400"/>
            </a:lvl3pPr>
            <a:lvl4pPr marL="1950690" indent="0">
              <a:buNone/>
              <a:defRPr sz="1300"/>
            </a:lvl4pPr>
            <a:lvl5pPr marL="2600919" indent="0">
              <a:buNone/>
              <a:defRPr sz="1300"/>
            </a:lvl5pPr>
            <a:lvl6pPr marL="3251149" indent="0">
              <a:buNone/>
              <a:defRPr sz="1300"/>
            </a:lvl6pPr>
            <a:lvl7pPr marL="3901379" indent="0">
              <a:buNone/>
              <a:defRPr sz="1300"/>
            </a:lvl7pPr>
            <a:lvl8pPr marL="4551609" indent="0">
              <a:buNone/>
              <a:defRPr sz="1300"/>
            </a:lvl8pPr>
            <a:lvl9pPr marL="5201839" indent="0">
              <a:buNone/>
              <a:defRPr sz="13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3182DC50-D5DB-4F94-B367-9876CD2C4012}" type="datetime2">
              <a:rPr lang="en-US" smtClean="0"/>
              <a:t>Friday, May 18, 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36065" y="2167467"/>
            <a:ext cx="5071872" cy="1652693"/>
          </a:xfrm>
        </p:spPr>
        <p:txBody>
          <a:bodyPr tIns="0" bIns="0" anchor="b"/>
          <a:lstStyle>
            <a:lvl1pPr algn="l">
              <a:lnSpc>
                <a:spcPts val="6542"/>
              </a:lnSpc>
              <a:defRPr sz="6000" b="1"/>
            </a:lvl1pPr>
          </a:lstStyle>
          <a:p>
            <a:r>
              <a:rPr lang="en-US"/>
              <a:t>Click to edit Master title style</a:t>
            </a:r>
            <a:endParaRPr/>
          </a:p>
        </p:txBody>
      </p:sp>
      <p:sp>
        <p:nvSpPr>
          <p:cNvPr id="4" name="Text Placeholder 3"/>
          <p:cNvSpPr>
            <a:spLocks noGrp="1"/>
          </p:cNvSpPr>
          <p:nvPr>
            <p:ph type="body" sz="half" idx="2"/>
          </p:nvPr>
        </p:nvSpPr>
        <p:spPr>
          <a:xfrm>
            <a:off x="7136063" y="3839975"/>
            <a:ext cx="5071872" cy="3076510"/>
          </a:xfrm>
        </p:spPr>
        <p:txBody>
          <a:bodyPr/>
          <a:lstStyle>
            <a:lvl1pPr marL="0" indent="0">
              <a:spcBef>
                <a:spcPts val="853"/>
              </a:spcBef>
              <a:buNone/>
              <a:defRPr sz="2800"/>
            </a:lvl1pPr>
            <a:lvl2pPr marL="650230" indent="0">
              <a:buNone/>
              <a:defRPr sz="1700"/>
            </a:lvl2pPr>
            <a:lvl3pPr marL="1300460" indent="0">
              <a:buNone/>
              <a:defRPr sz="1400"/>
            </a:lvl3pPr>
            <a:lvl4pPr marL="1950690" indent="0">
              <a:buNone/>
              <a:defRPr sz="1300"/>
            </a:lvl4pPr>
            <a:lvl5pPr marL="2600919" indent="0">
              <a:buNone/>
              <a:defRPr sz="1300"/>
            </a:lvl5pPr>
            <a:lvl6pPr marL="3251149" indent="0">
              <a:buNone/>
              <a:defRPr sz="1300"/>
            </a:lvl6pPr>
            <a:lvl7pPr marL="3901379" indent="0">
              <a:buNone/>
              <a:defRPr sz="1300"/>
            </a:lvl7pPr>
            <a:lvl8pPr marL="4551609" indent="0">
              <a:buNone/>
              <a:defRPr sz="1300"/>
            </a:lvl8pPr>
            <a:lvl9pPr marL="5201839" indent="0">
              <a:buNone/>
              <a:defRPr sz="13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292EB412-E790-42EA-81FE-2925D3A43D91}" type="datetime2">
              <a:rPr lang="en-US" smtClean="0"/>
              <a:t>Friday, May 18, 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grpSp>
        <p:nvGrpSpPr>
          <p:cNvPr id="3" name="Group 7"/>
          <p:cNvGrpSpPr/>
          <p:nvPr/>
        </p:nvGrpSpPr>
        <p:grpSpPr>
          <a:xfrm rot="21421631">
            <a:off x="894618" y="719147"/>
            <a:ext cx="5476871" cy="7845367"/>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1150283" y="949419"/>
            <a:ext cx="4933211" cy="7288495"/>
          </a:xfrm>
          <a:solidFill>
            <a:schemeClr val="bg1">
              <a:lumMod val="85000"/>
            </a:schemeClr>
          </a:solidFill>
        </p:spPr>
        <p:txBody>
          <a:bodyPr/>
          <a:lstStyle>
            <a:lvl1pPr>
              <a:buNone/>
              <a:defRPr/>
            </a:lvl1pPr>
          </a:lstStyle>
          <a:p>
            <a:r>
              <a:rPr lang="en-US"/>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445737" y="5007357"/>
            <a:ext cx="5814079" cy="4303673"/>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698393" y="5237447"/>
            <a:ext cx="5268066" cy="3835851"/>
          </a:xfrm>
          <a:solidFill>
            <a:schemeClr val="bg1">
              <a:lumMod val="85000"/>
            </a:schemeClr>
          </a:solidFill>
        </p:spPr>
        <p:txBody>
          <a:bodyPr/>
          <a:lstStyle>
            <a:lvl1pPr>
              <a:buNone/>
              <a:defRPr/>
            </a:lvl1pPr>
          </a:lstStyle>
          <a:p>
            <a:r>
              <a:rPr lang="en-US"/>
              <a:t>Drag picture to placeholder or click icon to add</a:t>
            </a:r>
            <a:endParaRPr/>
          </a:p>
        </p:txBody>
      </p:sp>
      <p:grpSp>
        <p:nvGrpSpPr>
          <p:cNvPr id="8" name="Group 9"/>
          <p:cNvGrpSpPr/>
          <p:nvPr/>
        </p:nvGrpSpPr>
        <p:grpSpPr>
          <a:xfrm rot="232774">
            <a:off x="241039" y="343120"/>
            <a:ext cx="5814079" cy="4303673"/>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493695" y="573209"/>
            <a:ext cx="5268066" cy="3835851"/>
          </a:xfrm>
          <a:solidFill>
            <a:schemeClr val="bg1">
              <a:lumMod val="85000"/>
            </a:schemeClr>
          </a:solidFill>
        </p:spPr>
        <p:txBody>
          <a:bodyPr/>
          <a:lstStyle>
            <a:lvl1pPr>
              <a:buNone/>
              <a:defRPr/>
            </a:lvl1pPr>
          </a:lstStyle>
          <a:p>
            <a:r>
              <a:rPr lang="en-US"/>
              <a:t>Drag picture to placeholder or click icon to add</a:t>
            </a:r>
            <a:endParaRPr/>
          </a:p>
        </p:txBody>
      </p:sp>
      <p:sp>
        <p:nvSpPr>
          <p:cNvPr id="2" name="Title 1"/>
          <p:cNvSpPr>
            <a:spLocks noGrp="1"/>
          </p:cNvSpPr>
          <p:nvPr>
            <p:ph type="title"/>
          </p:nvPr>
        </p:nvSpPr>
        <p:spPr>
          <a:xfrm>
            <a:off x="7130217" y="2167467"/>
            <a:ext cx="5071872" cy="1652693"/>
          </a:xfrm>
        </p:spPr>
        <p:txBody>
          <a:bodyPr tIns="0" bIns="0" anchor="b"/>
          <a:lstStyle>
            <a:lvl1pPr algn="l">
              <a:lnSpc>
                <a:spcPts val="6542"/>
              </a:lnSpc>
              <a:defRPr sz="6000" b="1"/>
            </a:lvl1pPr>
          </a:lstStyle>
          <a:p>
            <a:r>
              <a:rPr lang="en-US"/>
              <a:t>Click to edit Master title style</a:t>
            </a:r>
            <a:endParaRPr/>
          </a:p>
        </p:txBody>
      </p:sp>
      <p:sp>
        <p:nvSpPr>
          <p:cNvPr id="4" name="Text Placeholder 3"/>
          <p:cNvSpPr>
            <a:spLocks noGrp="1"/>
          </p:cNvSpPr>
          <p:nvPr>
            <p:ph type="body" sz="half" idx="2"/>
          </p:nvPr>
        </p:nvSpPr>
        <p:spPr>
          <a:xfrm>
            <a:off x="7130214" y="3839975"/>
            <a:ext cx="5071872" cy="3076510"/>
          </a:xfrm>
        </p:spPr>
        <p:txBody>
          <a:bodyPr/>
          <a:lstStyle>
            <a:lvl1pPr marL="0" indent="0">
              <a:spcBef>
                <a:spcPts val="853"/>
              </a:spcBef>
              <a:buNone/>
              <a:defRPr sz="2800"/>
            </a:lvl1pPr>
            <a:lvl2pPr marL="650230" indent="0">
              <a:buNone/>
              <a:defRPr sz="1700"/>
            </a:lvl2pPr>
            <a:lvl3pPr marL="1300460" indent="0">
              <a:buNone/>
              <a:defRPr sz="1400"/>
            </a:lvl3pPr>
            <a:lvl4pPr marL="1950690" indent="0">
              <a:buNone/>
              <a:defRPr sz="1300"/>
            </a:lvl4pPr>
            <a:lvl5pPr marL="2600919" indent="0">
              <a:buNone/>
              <a:defRPr sz="1300"/>
            </a:lvl5pPr>
            <a:lvl6pPr marL="3251149" indent="0">
              <a:buNone/>
              <a:defRPr sz="1300"/>
            </a:lvl6pPr>
            <a:lvl7pPr marL="3901379" indent="0">
              <a:buNone/>
              <a:defRPr sz="1300"/>
            </a:lvl7pPr>
            <a:lvl8pPr marL="4551609" indent="0">
              <a:buNone/>
              <a:defRPr sz="1300"/>
            </a:lvl8pPr>
            <a:lvl9pPr marL="5201839" indent="0">
              <a:buNone/>
              <a:defRPr sz="13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0B385921-A91A-409C-921C-0E0EC1E750EC}" type="datetime2">
              <a:rPr lang="en-US" smtClean="0"/>
              <a:t>Friday, May 18, 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1300480" y="5350932"/>
            <a:ext cx="10403840" cy="1652693"/>
          </a:xfrm>
        </p:spPr>
        <p:txBody>
          <a:bodyPr tIns="0" bIns="0" anchor="b"/>
          <a:lstStyle>
            <a:lvl1pPr algn="l">
              <a:lnSpc>
                <a:spcPts val="6542"/>
              </a:lnSpc>
              <a:defRPr sz="5100" b="1"/>
            </a:lvl1pPr>
          </a:lstStyle>
          <a:p>
            <a:r>
              <a:rPr lang="en-US"/>
              <a:t>Click to edit Master title style</a:t>
            </a:r>
            <a:endParaRPr/>
          </a:p>
        </p:txBody>
      </p:sp>
      <p:grpSp>
        <p:nvGrpSpPr>
          <p:cNvPr id="3" name="Group 8"/>
          <p:cNvGrpSpPr/>
          <p:nvPr/>
        </p:nvGrpSpPr>
        <p:grpSpPr>
          <a:xfrm rot="232774">
            <a:off x="2928757" y="539164"/>
            <a:ext cx="7155665" cy="4897155"/>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1300480" y="7009758"/>
            <a:ext cx="10403840" cy="1405113"/>
          </a:xfrm>
        </p:spPr>
        <p:txBody>
          <a:bodyPr/>
          <a:lstStyle>
            <a:lvl1pPr marL="0" indent="0">
              <a:spcBef>
                <a:spcPct val="0"/>
              </a:spcBef>
              <a:buNone/>
              <a:defRPr sz="2800"/>
            </a:lvl1pPr>
            <a:lvl2pPr marL="650230" indent="0">
              <a:buNone/>
              <a:defRPr sz="1700"/>
            </a:lvl2pPr>
            <a:lvl3pPr marL="1300460" indent="0">
              <a:buNone/>
              <a:defRPr sz="1400"/>
            </a:lvl3pPr>
            <a:lvl4pPr marL="1950690" indent="0">
              <a:buNone/>
              <a:defRPr sz="1300"/>
            </a:lvl4pPr>
            <a:lvl5pPr marL="2600919" indent="0">
              <a:buNone/>
              <a:defRPr sz="1300"/>
            </a:lvl5pPr>
            <a:lvl6pPr marL="3251149" indent="0">
              <a:buNone/>
              <a:defRPr sz="1300"/>
            </a:lvl6pPr>
            <a:lvl7pPr marL="3901379" indent="0">
              <a:buNone/>
              <a:defRPr sz="1300"/>
            </a:lvl7pPr>
            <a:lvl8pPr marL="4551609" indent="0">
              <a:buNone/>
              <a:defRPr sz="1300"/>
            </a:lvl8pPr>
            <a:lvl9pPr marL="5201839" indent="0">
              <a:buNone/>
              <a:defRPr sz="13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0B385921-A91A-409C-921C-0E0EC1E750EC}" type="datetime2">
              <a:rPr lang="en-US" smtClean="0"/>
              <a:t>Friday, May 18, 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sp>
        <p:nvSpPr>
          <p:cNvPr id="12" name="Picture Placeholder 9"/>
          <p:cNvSpPr>
            <a:spLocks noGrp="1"/>
          </p:cNvSpPr>
          <p:nvPr>
            <p:ph type="pic" sz="quarter" idx="15"/>
          </p:nvPr>
        </p:nvSpPr>
        <p:spPr>
          <a:xfrm rot="232774">
            <a:off x="3197379" y="802935"/>
            <a:ext cx="6618421" cy="4369613"/>
          </a:xfrm>
          <a:solidFill>
            <a:schemeClr val="bg1">
              <a:lumMod val="85000"/>
            </a:schemeClr>
          </a:solidFill>
        </p:spPr>
        <p:txBody>
          <a:bodyPr/>
          <a:lstStyle>
            <a:lvl1pPr>
              <a:buNone/>
              <a:defRPr/>
            </a:lvl1pPr>
          </a:lstStyle>
          <a:p>
            <a:r>
              <a:rPr lang="en-US"/>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1300480" y="5350932"/>
            <a:ext cx="10403840" cy="1652693"/>
          </a:xfrm>
        </p:spPr>
        <p:txBody>
          <a:bodyPr tIns="0" bIns="0" anchor="b"/>
          <a:lstStyle>
            <a:lvl1pPr algn="l">
              <a:lnSpc>
                <a:spcPts val="6542"/>
              </a:lnSpc>
              <a:defRPr sz="5100" b="1"/>
            </a:lvl1pPr>
          </a:lstStyle>
          <a:p>
            <a:r>
              <a:rPr lang="en-US"/>
              <a:t>Click to edit Master title style</a:t>
            </a:r>
            <a:endParaRPr/>
          </a:p>
        </p:txBody>
      </p:sp>
      <p:grpSp>
        <p:nvGrpSpPr>
          <p:cNvPr id="3" name="Group 13"/>
          <p:cNvGrpSpPr/>
          <p:nvPr/>
        </p:nvGrpSpPr>
        <p:grpSpPr>
          <a:xfrm rot="21420000">
            <a:off x="161688" y="165501"/>
            <a:ext cx="5644885" cy="5269845"/>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425460" y="433776"/>
            <a:ext cx="5117803" cy="4742023"/>
          </a:xfrm>
          <a:solidFill>
            <a:schemeClr val="bg1">
              <a:lumMod val="85000"/>
            </a:schemeClr>
          </a:solidFill>
        </p:spPr>
        <p:txBody>
          <a:bodyPr/>
          <a:lstStyle>
            <a:lvl1pPr>
              <a:buNone/>
              <a:defRPr/>
            </a:lvl1pPr>
          </a:lstStyle>
          <a:p>
            <a:r>
              <a:rPr lang="en-US"/>
              <a:t>Drag picture to placeholder or click icon to add</a:t>
            </a:r>
            <a:endParaRPr/>
          </a:p>
        </p:txBody>
      </p:sp>
      <p:grpSp>
        <p:nvGrpSpPr>
          <p:cNvPr id="8" name="Group 9"/>
          <p:cNvGrpSpPr/>
          <p:nvPr/>
        </p:nvGrpSpPr>
        <p:grpSpPr>
          <a:xfrm rot="360000">
            <a:off x="5924238" y="459578"/>
            <a:ext cx="6816274" cy="4897155"/>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6167447" y="722017"/>
            <a:ext cx="6304512" cy="4369613"/>
          </a:xfrm>
          <a:solidFill>
            <a:schemeClr val="bg1">
              <a:lumMod val="85000"/>
            </a:schemeClr>
          </a:solidFill>
        </p:spPr>
        <p:txBody>
          <a:bodyPr/>
          <a:lstStyle>
            <a:lvl1pPr>
              <a:buNone/>
              <a:defRPr/>
            </a:lvl1pPr>
          </a:lstStyle>
          <a:p>
            <a:r>
              <a:rPr lang="en-US"/>
              <a:t>Drag picture to placeholder or click icon to add</a:t>
            </a:r>
            <a:endParaRPr/>
          </a:p>
        </p:txBody>
      </p:sp>
      <p:sp>
        <p:nvSpPr>
          <p:cNvPr id="4" name="Text Placeholder 3"/>
          <p:cNvSpPr>
            <a:spLocks noGrp="1"/>
          </p:cNvSpPr>
          <p:nvPr>
            <p:ph type="body" sz="half" idx="2"/>
          </p:nvPr>
        </p:nvSpPr>
        <p:spPr>
          <a:xfrm>
            <a:off x="1300480" y="7006018"/>
            <a:ext cx="10403840" cy="1408853"/>
          </a:xfrm>
        </p:spPr>
        <p:txBody>
          <a:bodyPr/>
          <a:lstStyle>
            <a:lvl1pPr marL="0" indent="0">
              <a:spcBef>
                <a:spcPct val="0"/>
              </a:spcBef>
              <a:buNone/>
              <a:defRPr sz="2800"/>
            </a:lvl1pPr>
            <a:lvl2pPr marL="650230" indent="0">
              <a:buNone/>
              <a:defRPr sz="1700"/>
            </a:lvl2pPr>
            <a:lvl3pPr marL="1300460" indent="0">
              <a:buNone/>
              <a:defRPr sz="1400"/>
            </a:lvl3pPr>
            <a:lvl4pPr marL="1950690" indent="0">
              <a:buNone/>
              <a:defRPr sz="1300"/>
            </a:lvl4pPr>
            <a:lvl5pPr marL="2600919" indent="0">
              <a:buNone/>
              <a:defRPr sz="1300"/>
            </a:lvl5pPr>
            <a:lvl6pPr marL="3251149" indent="0">
              <a:buNone/>
              <a:defRPr sz="1300"/>
            </a:lvl6pPr>
            <a:lvl7pPr marL="3901379" indent="0">
              <a:buNone/>
              <a:defRPr sz="1300"/>
            </a:lvl7pPr>
            <a:lvl8pPr marL="4551609" indent="0">
              <a:buNone/>
              <a:defRPr sz="1300"/>
            </a:lvl8pPr>
            <a:lvl9pPr marL="5201839" indent="0">
              <a:buNone/>
              <a:defRPr sz="1300"/>
            </a:lvl9pPr>
          </a:lstStyle>
          <a:p>
            <a:pPr lvl="0"/>
            <a:r>
              <a:rPr lang="en-US"/>
              <a:t>Click to edit Master text styles</a:t>
            </a:r>
          </a:p>
        </p:txBody>
      </p:sp>
      <p:sp>
        <p:nvSpPr>
          <p:cNvPr id="5" name="Date Placeholder 4"/>
          <p:cNvSpPr>
            <a:spLocks noGrp="1"/>
          </p:cNvSpPr>
          <p:nvPr>
            <p:ph type="dt" sz="half" idx="10"/>
          </p:nvPr>
        </p:nvSpPr>
        <p:spPr/>
        <p:txBody>
          <a:bodyPr/>
          <a:lstStyle/>
          <a:p>
            <a:fld id="{0B385921-A91A-409C-921C-0E0EC1E750EC}" type="datetime2">
              <a:rPr lang="en-US" smtClean="0"/>
              <a:t>Friday, May 18, 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10"/>
          </p:nvPr>
        </p:nvSpPr>
        <p:spPr/>
        <p:txBody>
          <a:bodyPr/>
          <a:lstStyle/>
          <a:p>
            <a:fld id="{A56EEE0E-EDB0-4D84-86B0-50833DF22902}" type="datetime2">
              <a:rPr lang="en-US" smtClean="0"/>
              <a:t>Friday, May 18,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10"/>
          </p:nvPr>
        </p:nvSpPr>
        <p:spPr/>
        <p:txBody>
          <a:bodyPr/>
          <a:lstStyle/>
          <a:p>
            <a:fld id="{14CB1CAA-32CD-4B55-B92A-B8F0843CACF4}" type="datetime2">
              <a:rPr lang="en-US" smtClean="0"/>
              <a:t>Friday, May 18, 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740171" y="641210"/>
            <a:ext cx="1203318" cy="7619999"/>
          </a:xfrm>
        </p:spPr>
        <p:txBody>
          <a:bodyPr vert="eaVert" anchor="t" anchorCtr="0"/>
          <a:lstStyle/>
          <a:p>
            <a:r>
              <a:rPr lang="en-US"/>
              <a:t>Click to edit Master title style</a:t>
            </a:r>
            <a:endParaRPr/>
          </a:p>
        </p:txBody>
      </p:sp>
      <p:sp>
        <p:nvSpPr>
          <p:cNvPr id="3" name="Vertical Text Placeholder 2"/>
          <p:cNvSpPr>
            <a:spLocks noGrp="1"/>
          </p:cNvSpPr>
          <p:nvPr>
            <p:ph type="body" orient="vert" idx="1"/>
          </p:nvPr>
        </p:nvSpPr>
        <p:spPr>
          <a:xfrm>
            <a:off x="1300480" y="641210"/>
            <a:ext cx="8453120" cy="7619999"/>
          </a:xfrm>
        </p:spPr>
        <p:txBody>
          <a:bodyPr vert="eaVert"/>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10"/>
          </p:nvPr>
        </p:nvSpPr>
        <p:spPr/>
        <p:txBody>
          <a:bodyPr/>
          <a:lstStyle/>
          <a:p>
            <a:fld id="{5114372C-B5AB-4C39-B273-B99224EB4DD5}" type="datetime2">
              <a:rPr lang="en-US" smtClean="0"/>
              <a:t>Friday, May 18,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596039" y="4551680"/>
            <a:ext cx="11408757" cy="3142827"/>
          </a:xfrm>
        </p:spPr>
        <p:txBody>
          <a:bodyPr wrap="none" lIns="0" tIns="0" rIns="0" bIns="0" anchor="ctr" anchorCtr="0">
            <a:noAutofit/>
          </a:bodyPr>
          <a:lstStyle>
            <a:lvl1pPr marL="0" indent="0" algn="r">
              <a:spcBef>
                <a:spcPts val="0"/>
              </a:spcBef>
              <a:buNone/>
              <a:defRPr sz="174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74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74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74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74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dirty="0"/>
              <a:t>Click to edit Master text styles</a:t>
            </a:r>
          </a:p>
        </p:txBody>
      </p:sp>
      <p:sp>
        <p:nvSpPr>
          <p:cNvPr id="2" name="Title 1"/>
          <p:cNvSpPr>
            <a:spLocks noGrp="1"/>
          </p:cNvSpPr>
          <p:nvPr>
            <p:ph type="ctrTitle"/>
          </p:nvPr>
        </p:nvSpPr>
        <p:spPr>
          <a:xfrm>
            <a:off x="5633156" y="5451513"/>
            <a:ext cx="6719147" cy="1720838"/>
          </a:xfrm>
        </p:spPr>
        <p:txBody>
          <a:bodyPr lIns="65023" tIns="0" rIns="65023" bIns="0" anchor="b" anchorCtr="0">
            <a:noAutofit/>
          </a:bodyPr>
          <a:lstStyle>
            <a:lvl1pPr algn="l">
              <a:lnSpc>
                <a:spcPts val="7111"/>
              </a:lnSpc>
              <a:defRPr sz="6500"/>
            </a:lvl1pPr>
          </a:lstStyle>
          <a:p>
            <a:r>
              <a:rPr lang="en-US" dirty="0"/>
              <a:t>Click to edit Master title style</a:t>
            </a:r>
            <a:endParaRPr dirty="0"/>
          </a:p>
        </p:txBody>
      </p:sp>
      <p:sp>
        <p:nvSpPr>
          <p:cNvPr id="3" name="Subtitle 2"/>
          <p:cNvSpPr>
            <a:spLocks noGrp="1"/>
          </p:cNvSpPr>
          <p:nvPr>
            <p:ph type="subTitle" idx="1"/>
          </p:nvPr>
        </p:nvSpPr>
        <p:spPr>
          <a:xfrm>
            <a:off x="5633156" y="7192049"/>
            <a:ext cx="6719147" cy="1644922"/>
          </a:xfrm>
        </p:spPr>
        <p:txBody>
          <a:bodyPr lIns="130046" tIns="0" rIns="65023" bIns="0">
            <a:normAutofit/>
          </a:bodyPr>
          <a:lstStyle>
            <a:lvl1pPr marL="0" indent="0" algn="l">
              <a:lnSpc>
                <a:spcPts val="3698"/>
              </a:lnSpc>
              <a:spcBef>
                <a:spcPct val="0"/>
              </a:spcBef>
              <a:buNone/>
              <a:defRPr sz="3100">
                <a:solidFill>
                  <a:schemeClr val="tx1"/>
                </a:solidFill>
              </a:defRPr>
            </a:lvl1pPr>
            <a:lvl2pPr marL="650230" indent="0" algn="ctr">
              <a:buNone/>
              <a:defRPr>
                <a:solidFill>
                  <a:schemeClr val="tx1">
                    <a:tint val="75000"/>
                  </a:schemeClr>
                </a:solidFill>
              </a:defRPr>
            </a:lvl2pPr>
            <a:lvl3pPr marL="1300460" indent="0" algn="ctr">
              <a:buNone/>
              <a:defRPr>
                <a:solidFill>
                  <a:schemeClr val="tx1">
                    <a:tint val="75000"/>
                  </a:schemeClr>
                </a:solidFill>
              </a:defRPr>
            </a:lvl3pPr>
            <a:lvl4pPr marL="1950690" indent="0" algn="ctr">
              <a:buNone/>
              <a:defRPr>
                <a:solidFill>
                  <a:schemeClr val="tx1">
                    <a:tint val="75000"/>
                  </a:schemeClr>
                </a:solidFill>
              </a:defRPr>
            </a:lvl4pPr>
            <a:lvl5pPr marL="2600919" indent="0" algn="ctr">
              <a:buNone/>
              <a:defRPr>
                <a:solidFill>
                  <a:schemeClr val="tx1">
                    <a:tint val="75000"/>
                  </a:schemeClr>
                </a:solidFill>
              </a:defRPr>
            </a:lvl5pPr>
            <a:lvl6pPr marL="3251149" indent="0" algn="ctr">
              <a:buNone/>
              <a:defRPr>
                <a:solidFill>
                  <a:schemeClr val="tx1">
                    <a:tint val="75000"/>
                  </a:schemeClr>
                </a:solidFill>
              </a:defRPr>
            </a:lvl6pPr>
            <a:lvl7pPr marL="3901379" indent="0" algn="ctr">
              <a:buNone/>
              <a:defRPr>
                <a:solidFill>
                  <a:schemeClr val="tx1">
                    <a:tint val="75000"/>
                  </a:schemeClr>
                </a:solidFill>
              </a:defRPr>
            </a:lvl7pPr>
            <a:lvl8pPr marL="4551609" indent="0" algn="ctr">
              <a:buNone/>
              <a:defRPr>
                <a:solidFill>
                  <a:schemeClr val="tx1">
                    <a:tint val="75000"/>
                  </a:schemeClr>
                </a:solidFill>
              </a:defRPr>
            </a:lvl8pPr>
            <a:lvl9pPr marL="5201839" indent="0" algn="ctr">
              <a:buNone/>
              <a:defRPr>
                <a:solidFill>
                  <a:schemeClr val="tx1">
                    <a:tint val="75000"/>
                  </a:schemeClr>
                </a:solidFill>
              </a:defRPr>
            </a:lvl9pPr>
          </a:lstStyle>
          <a:p>
            <a:r>
              <a:rPr lang="en-US" dirty="0"/>
              <a:t>Click to edit Master subtitle style</a:t>
            </a:r>
            <a:endParaRPr dirty="0"/>
          </a:p>
        </p:txBody>
      </p:sp>
      <p:sp>
        <p:nvSpPr>
          <p:cNvPr id="4" name="Date Placeholder 3"/>
          <p:cNvSpPr>
            <a:spLocks noGrp="1"/>
          </p:cNvSpPr>
          <p:nvPr>
            <p:ph type="dt" sz="half" idx="10"/>
          </p:nvPr>
        </p:nvSpPr>
        <p:spPr>
          <a:xfrm>
            <a:off x="650240" y="8958214"/>
            <a:ext cx="2817707" cy="388338"/>
          </a:xfrm>
        </p:spPr>
        <p:txBody>
          <a:bodyPr/>
          <a:lstStyle>
            <a:lvl1pPr algn="l">
              <a:defRPr sz="1600">
                <a:latin typeface="Rockwell" pitchFamily="18" charset="0"/>
              </a:defRPr>
            </a:lvl1pPr>
          </a:lstStyle>
          <a:p>
            <a:fld id="{0B385921-A91A-409C-921C-0E0EC1E750EC}" type="datetime2">
              <a:rPr lang="en-US" smtClean="0"/>
              <a:t>Friday, May 18, 2018</a:t>
            </a:fld>
            <a:endParaRPr lang="en-US" dirty="0"/>
          </a:p>
        </p:txBody>
      </p:sp>
      <p:sp>
        <p:nvSpPr>
          <p:cNvPr id="5" name="Footer Placeholder 4"/>
          <p:cNvSpPr>
            <a:spLocks noGrp="1"/>
          </p:cNvSpPr>
          <p:nvPr>
            <p:ph type="ftr" sz="quarter" idx="11"/>
          </p:nvPr>
        </p:nvSpPr>
        <p:spPr>
          <a:xfrm>
            <a:off x="5635413" y="8958214"/>
            <a:ext cx="5418667" cy="388338"/>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11754462" y="8977625"/>
            <a:ext cx="975360" cy="377015"/>
          </a:xfrm>
        </p:spPr>
        <p:txBody>
          <a:bodyPr/>
          <a:lstStyle>
            <a:lvl1pPr>
              <a:defRPr sz="1600">
                <a:solidFill>
                  <a:schemeClr val="tx1"/>
                </a:solidFill>
                <a:latin typeface="Rockwell" pitchFamily="18" charset="0"/>
              </a:defRPr>
            </a:lvl1pPr>
          </a:lstStyle>
          <a:p>
            <a:fld id="{1789C0F2-17E0-497A-9BBE-0C73201AAFE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50240" y="3121153"/>
            <a:ext cx="11054080" cy="1937173"/>
          </a:xfrm>
        </p:spPr>
        <p:txBody>
          <a:bodyPr vert="horz" lIns="65023" tIns="0" rIns="65023" bIns="0" rtlCol="0" anchor="b" anchorCtr="0">
            <a:noAutofit/>
          </a:bodyPr>
          <a:lstStyle>
            <a:lvl1pPr algn="l" defTabSz="1300460" rtl="0" eaLnBrk="1" latinLnBrk="0" hangingPunct="1">
              <a:lnSpc>
                <a:spcPts val="7111"/>
              </a:lnSpc>
              <a:spcBef>
                <a:spcPct val="0"/>
              </a:spcBef>
              <a:buNone/>
              <a:defRPr sz="6500" b="1" kern="1200" cap="none" baseline="0">
                <a:solidFill>
                  <a:schemeClr val="tx1"/>
                </a:solidFill>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650240" y="5058867"/>
            <a:ext cx="11054080" cy="1404518"/>
          </a:xfrm>
        </p:spPr>
        <p:txBody>
          <a:bodyPr vert="horz" lIns="130046" tIns="0" rIns="65023" bIns="0" rtlCol="0" anchor="t" anchorCtr="0">
            <a:normAutofit/>
          </a:bodyPr>
          <a:lstStyle>
            <a:lvl1pPr marL="0" indent="0">
              <a:spcBef>
                <a:spcPts val="0"/>
              </a:spcBef>
              <a:buNone/>
              <a:defRPr sz="3100" kern="1200">
                <a:solidFill>
                  <a:schemeClr val="tx1"/>
                </a:solidFill>
                <a:latin typeface="+mn-lt"/>
                <a:ea typeface="+mn-ea"/>
                <a:cs typeface="+mn-cs"/>
              </a:defRPr>
            </a:lvl1pPr>
            <a:lvl2pPr marL="650230" indent="0">
              <a:buNone/>
              <a:defRPr sz="2600">
                <a:solidFill>
                  <a:schemeClr val="tx1">
                    <a:tint val="75000"/>
                  </a:schemeClr>
                </a:solidFill>
              </a:defRPr>
            </a:lvl2pPr>
            <a:lvl3pPr marL="1300460" indent="0">
              <a:buNone/>
              <a:defRPr sz="2300">
                <a:solidFill>
                  <a:schemeClr val="tx1">
                    <a:tint val="75000"/>
                  </a:schemeClr>
                </a:solidFill>
              </a:defRPr>
            </a:lvl3pPr>
            <a:lvl4pPr marL="1950690" indent="0">
              <a:buNone/>
              <a:defRPr sz="2000">
                <a:solidFill>
                  <a:schemeClr val="tx1">
                    <a:tint val="75000"/>
                  </a:schemeClr>
                </a:solidFill>
              </a:defRPr>
            </a:lvl4pPr>
            <a:lvl5pPr marL="2600919" indent="0">
              <a:buNone/>
              <a:defRPr sz="2000">
                <a:solidFill>
                  <a:schemeClr val="tx1">
                    <a:tint val="75000"/>
                  </a:schemeClr>
                </a:solidFill>
              </a:defRPr>
            </a:lvl5pPr>
            <a:lvl6pPr marL="3251149" indent="0">
              <a:buNone/>
              <a:defRPr sz="2000">
                <a:solidFill>
                  <a:schemeClr val="tx1">
                    <a:tint val="75000"/>
                  </a:schemeClr>
                </a:solidFill>
              </a:defRPr>
            </a:lvl6pPr>
            <a:lvl7pPr marL="3901379" indent="0">
              <a:buNone/>
              <a:defRPr sz="2000">
                <a:solidFill>
                  <a:schemeClr val="tx1">
                    <a:tint val="75000"/>
                  </a:schemeClr>
                </a:solidFill>
              </a:defRPr>
            </a:lvl7pPr>
            <a:lvl8pPr marL="4551609" indent="0">
              <a:buNone/>
              <a:defRPr sz="2000">
                <a:solidFill>
                  <a:schemeClr val="tx1">
                    <a:tint val="75000"/>
                  </a:schemeClr>
                </a:solidFill>
              </a:defRPr>
            </a:lvl8pPr>
            <a:lvl9pPr marL="5201839" indent="0">
              <a:buNone/>
              <a:defRPr sz="2000">
                <a:solidFill>
                  <a:schemeClr val="tx1">
                    <a:tint val="75000"/>
                  </a:schemeClr>
                </a:solidFill>
              </a:defRPr>
            </a:lvl9pPr>
          </a:lstStyle>
          <a:p>
            <a:pPr marL="0" lvl="0" indent="0" algn="l" defTabSz="1300460" rtl="0" eaLnBrk="1" latinLnBrk="0" hangingPunct="1">
              <a:spcBef>
                <a:spcPts val="2844"/>
              </a:spcBef>
              <a:buSzPct val="90000"/>
              <a:buFontTx/>
              <a:buNone/>
            </a:pPr>
            <a:r>
              <a:rPr lang="en-US" dirty="0"/>
              <a:t>Click to edit Master text styles</a:t>
            </a:r>
          </a:p>
        </p:txBody>
      </p:sp>
      <p:sp>
        <p:nvSpPr>
          <p:cNvPr id="4" name="Date Placeholder 3"/>
          <p:cNvSpPr>
            <a:spLocks noGrp="1"/>
          </p:cNvSpPr>
          <p:nvPr>
            <p:ph type="dt" sz="half" idx="10"/>
          </p:nvPr>
        </p:nvSpPr>
        <p:spPr/>
        <p:txBody>
          <a:bodyPr/>
          <a:lstStyle/>
          <a:p>
            <a:fld id="{3AD8CDC4-3D19-4983-B478-82F6B8E5AB66}" type="datetime2">
              <a:rPr lang="en-US" smtClean="0"/>
              <a:t>Friday, May 18, 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1013609" y="2403338"/>
            <a:ext cx="11991186" cy="3142827"/>
          </a:xfrm>
        </p:spPr>
        <p:txBody>
          <a:bodyPr wrap="none" lIns="0" tIns="0" rIns="0" bIns="0" anchor="ctr" anchorCtr="0">
            <a:noAutofit/>
          </a:bodyPr>
          <a:lstStyle>
            <a:lvl1pPr marL="0" indent="0" algn="l">
              <a:spcBef>
                <a:spcPts val="0"/>
              </a:spcBef>
              <a:buNone/>
              <a:defRPr sz="174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74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74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74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74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a:t>Click to edit Master text styles</a:t>
            </a:r>
          </a:p>
        </p:txBody>
      </p:sp>
      <p:sp>
        <p:nvSpPr>
          <p:cNvPr id="2" name="Title 1"/>
          <p:cNvSpPr>
            <a:spLocks noGrp="1"/>
          </p:cNvSpPr>
          <p:nvPr>
            <p:ph type="title"/>
          </p:nvPr>
        </p:nvSpPr>
        <p:spPr>
          <a:xfrm>
            <a:off x="650242" y="3123703"/>
            <a:ext cx="7586133" cy="1937173"/>
          </a:xfrm>
        </p:spPr>
        <p:txBody>
          <a:bodyPr lIns="65023" tIns="0" rIns="65023" bIns="0" anchor="b" anchorCtr="0"/>
          <a:lstStyle>
            <a:lvl1pPr algn="l">
              <a:lnSpc>
                <a:spcPts val="7111"/>
              </a:lnSpc>
              <a:defRPr sz="6500" b="1" cap="none" baseline="0"/>
            </a:lvl1pPr>
          </a:lstStyle>
          <a:p>
            <a:r>
              <a:rPr lang="en-US"/>
              <a:t>Click to edit Master title style</a:t>
            </a:r>
            <a:endParaRPr/>
          </a:p>
        </p:txBody>
      </p:sp>
      <p:sp>
        <p:nvSpPr>
          <p:cNvPr id="3" name="Text Placeholder 2"/>
          <p:cNvSpPr>
            <a:spLocks noGrp="1"/>
          </p:cNvSpPr>
          <p:nvPr>
            <p:ph type="body" idx="1"/>
          </p:nvPr>
        </p:nvSpPr>
        <p:spPr>
          <a:xfrm>
            <a:off x="650240" y="5063991"/>
            <a:ext cx="7586133" cy="1398168"/>
          </a:xfrm>
        </p:spPr>
        <p:txBody>
          <a:bodyPr tIns="0" rIns="65023" bIns="0" anchor="t" anchorCtr="0"/>
          <a:lstStyle>
            <a:lvl1pPr marL="0" indent="0">
              <a:spcBef>
                <a:spcPct val="0"/>
              </a:spcBef>
              <a:buNone/>
              <a:defRPr sz="3100">
                <a:solidFill>
                  <a:schemeClr val="tx1"/>
                </a:solidFill>
              </a:defRPr>
            </a:lvl1pPr>
            <a:lvl2pPr marL="650230" indent="0">
              <a:buNone/>
              <a:defRPr sz="2600">
                <a:solidFill>
                  <a:schemeClr val="tx1">
                    <a:tint val="75000"/>
                  </a:schemeClr>
                </a:solidFill>
              </a:defRPr>
            </a:lvl2pPr>
            <a:lvl3pPr marL="1300460" indent="0">
              <a:buNone/>
              <a:defRPr sz="2300">
                <a:solidFill>
                  <a:schemeClr val="tx1">
                    <a:tint val="75000"/>
                  </a:schemeClr>
                </a:solidFill>
              </a:defRPr>
            </a:lvl3pPr>
            <a:lvl4pPr marL="1950690" indent="0">
              <a:buNone/>
              <a:defRPr sz="2000">
                <a:solidFill>
                  <a:schemeClr val="tx1">
                    <a:tint val="75000"/>
                  </a:schemeClr>
                </a:solidFill>
              </a:defRPr>
            </a:lvl4pPr>
            <a:lvl5pPr marL="2600919" indent="0">
              <a:buNone/>
              <a:defRPr sz="2000">
                <a:solidFill>
                  <a:schemeClr val="tx1">
                    <a:tint val="75000"/>
                  </a:schemeClr>
                </a:solidFill>
              </a:defRPr>
            </a:lvl5pPr>
            <a:lvl6pPr marL="3251149" indent="0">
              <a:buNone/>
              <a:defRPr sz="2000">
                <a:solidFill>
                  <a:schemeClr val="tx1">
                    <a:tint val="75000"/>
                  </a:schemeClr>
                </a:solidFill>
              </a:defRPr>
            </a:lvl6pPr>
            <a:lvl7pPr marL="3901379" indent="0">
              <a:buNone/>
              <a:defRPr sz="2000">
                <a:solidFill>
                  <a:schemeClr val="tx1">
                    <a:tint val="75000"/>
                  </a:schemeClr>
                </a:solidFill>
              </a:defRPr>
            </a:lvl7pPr>
            <a:lvl8pPr marL="4551609" indent="0">
              <a:buNone/>
              <a:defRPr sz="2000">
                <a:solidFill>
                  <a:schemeClr val="tx1">
                    <a:tint val="75000"/>
                  </a:schemeClr>
                </a:solidFill>
              </a:defRPr>
            </a:lvl8pPr>
            <a:lvl9pPr marL="5201839" indent="0">
              <a:buNone/>
              <a:defRPr sz="20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0B385921-A91A-409C-921C-0E0EC1E750EC}" type="datetime2">
              <a:rPr lang="en-US" smtClean="0"/>
              <a:t>Friday, May 18, 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483947" y="5788166"/>
            <a:ext cx="7877387" cy="1652693"/>
          </a:xfrm>
        </p:spPr>
        <p:txBody>
          <a:bodyPr tIns="0" bIns="0" anchor="b"/>
          <a:lstStyle>
            <a:lvl1pPr algn="l">
              <a:lnSpc>
                <a:spcPts val="6542"/>
              </a:lnSpc>
              <a:defRPr sz="6500" b="1"/>
            </a:lvl1pPr>
          </a:lstStyle>
          <a:p>
            <a:r>
              <a:rPr lang="en-US"/>
              <a:t>Click to edit Master title style</a:t>
            </a:r>
            <a:endParaRPr/>
          </a:p>
        </p:txBody>
      </p:sp>
      <p:grpSp>
        <p:nvGrpSpPr>
          <p:cNvPr id="3" name="Group 8"/>
          <p:cNvGrpSpPr/>
          <p:nvPr/>
        </p:nvGrpSpPr>
        <p:grpSpPr>
          <a:xfrm rot="21240000">
            <a:off x="930635" y="633145"/>
            <a:ext cx="7703107" cy="5162906"/>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1219808" y="899743"/>
            <a:ext cx="7124760" cy="4629709"/>
          </a:xfrm>
          <a:solidFill>
            <a:schemeClr val="bg1">
              <a:lumMod val="85000"/>
            </a:schemeClr>
          </a:solidFill>
        </p:spPr>
        <p:txBody>
          <a:bodyPr/>
          <a:lstStyle>
            <a:lvl1pPr>
              <a:buNone/>
              <a:defRPr/>
            </a:lvl1pPr>
          </a:lstStyle>
          <a:p>
            <a:r>
              <a:rPr lang="en-US"/>
              <a:t>Drag picture to placeholder or click icon to add</a:t>
            </a:r>
            <a:endParaRPr/>
          </a:p>
        </p:txBody>
      </p:sp>
      <p:sp>
        <p:nvSpPr>
          <p:cNvPr id="4" name="Text Placeholder 3"/>
          <p:cNvSpPr>
            <a:spLocks noGrp="1"/>
          </p:cNvSpPr>
          <p:nvPr>
            <p:ph type="body" sz="half" idx="2"/>
          </p:nvPr>
        </p:nvSpPr>
        <p:spPr>
          <a:xfrm>
            <a:off x="4491544" y="7439512"/>
            <a:ext cx="7869096" cy="1230354"/>
          </a:xfrm>
        </p:spPr>
        <p:txBody>
          <a:bodyPr/>
          <a:lstStyle>
            <a:lvl1pPr marL="0" indent="0">
              <a:spcBef>
                <a:spcPct val="0"/>
              </a:spcBef>
              <a:buNone/>
              <a:defRPr sz="3100"/>
            </a:lvl1pPr>
            <a:lvl2pPr marL="650230" indent="0">
              <a:buNone/>
              <a:defRPr sz="1700"/>
            </a:lvl2pPr>
            <a:lvl3pPr marL="1300460" indent="0">
              <a:buNone/>
              <a:defRPr sz="1400"/>
            </a:lvl3pPr>
            <a:lvl4pPr marL="1950690" indent="0">
              <a:buNone/>
              <a:defRPr sz="1300"/>
            </a:lvl4pPr>
            <a:lvl5pPr marL="2600919" indent="0">
              <a:buNone/>
              <a:defRPr sz="1300"/>
            </a:lvl5pPr>
            <a:lvl6pPr marL="3251149" indent="0">
              <a:buNone/>
              <a:defRPr sz="1300"/>
            </a:lvl6pPr>
            <a:lvl7pPr marL="3901379" indent="0">
              <a:buNone/>
              <a:defRPr sz="1300"/>
            </a:lvl7pPr>
            <a:lvl8pPr marL="4551609" indent="0">
              <a:buNone/>
              <a:defRPr sz="1300"/>
            </a:lvl8pPr>
            <a:lvl9pPr marL="5201839" indent="0">
              <a:buNone/>
              <a:defRPr sz="13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0B385921-A91A-409C-921C-0E0EC1E750EC}" type="datetime2">
              <a:rPr lang="en-US" smtClean="0"/>
              <a:t>Friday, May 18, 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300480" y="2467753"/>
            <a:ext cx="5071872" cy="5768622"/>
          </a:xfrm>
        </p:spPr>
        <p:txBody>
          <a:bodyPr/>
          <a:lstStyle>
            <a:lvl1pPr>
              <a:defRPr sz="3100"/>
            </a:lvl1pPr>
            <a:lvl2pPr>
              <a:defRPr sz="2800"/>
            </a:lvl2pPr>
            <a:lvl3pPr>
              <a:defRPr sz="2600"/>
            </a:lvl3pPr>
            <a:lvl4pPr>
              <a:defRPr sz="2600"/>
            </a:lvl4pPr>
            <a:lvl5pPr>
              <a:defRPr sz="2600"/>
            </a:lvl5pPr>
            <a:lvl6pPr marL="3257923" indent="-489931">
              <a:defRPr sz="2600"/>
            </a:lvl6pPr>
            <a:lvl7pPr marL="3257923" indent="-489931">
              <a:defRPr sz="2600"/>
            </a:lvl7pPr>
            <a:lvl8pPr marL="3257923" indent="-489931">
              <a:defRPr sz="2600"/>
            </a:lvl8pPr>
            <a:lvl9pPr marL="3257923" indent="-489931">
              <a:defRPr sz="2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Content Placeholder 3"/>
          <p:cNvSpPr>
            <a:spLocks noGrp="1"/>
          </p:cNvSpPr>
          <p:nvPr>
            <p:ph sz="half" idx="2"/>
          </p:nvPr>
        </p:nvSpPr>
        <p:spPr>
          <a:xfrm>
            <a:off x="6610773" y="2467753"/>
            <a:ext cx="5071872" cy="5768622"/>
          </a:xfrm>
        </p:spPr>
        <p:txBody>
          <a:bodyPr/>
          <a:lstStyle>
            <a:lvl1pPr>
              <a:defRPr sz="3100"/>
            </a:lvl1pPr>
            <a:lvl2pPr>
              <a:defRPr sz="2800"/>
            </a:lvl2pPr>
            <a:lvl3pPr>
              <a:defRPr sz="2600"/>
            </a:lvl3pPr>
            <a:lvl4pPr>
              <a:defRPr sz="2600"/>
            </a:lvl4pPr>
            <a:lvl5pPr>
              <a:defRPr sz="2600"/>
            </a:lvl5pPr>
            <a:lvl6pPr marL="3257923" indent="-489931">
              <a:defRPr sz="2600"/>
            </a:lvl6pPr>
            <a:lvl7pPr marL="3257923" indent="-489931">
              <a:defRPr sz="2600"/>
            </a:lvl7pPr>
            <a:lvl8pPr marL="3257923" indent="-489931">
              <a:defRPr sz="2600"/>
            </a:lvl8pPr>
            <a:lvl9pPr marL="3257923" indent="-489931">
              <a:defRPr sz="2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5" name="Date Placeholder 4"/>
          <p:cNvSpPr>
            <a:spLocks noGrp="1"/>
          </p:cNvSpPr>
          <p:nvPr>
            <p:ph type="dt" sz="half" idx="10"/>
          </p:nvPr>
        </p:nvSpPr>
        <p:spPr/>
        <p:txBody>
          <a:bodyPr/>
          <a:lstStyle/>
          <a:p>
            <a:fld id="{84B82477-D5D3-4181-8C11-75D0F2433A87}" type="datetime2">
              <a:rPr lang="en-US" smtClean="0"/>
              <a:t>Friday, May 18, 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381441" y="2018654"/>
            <a:ext cx="4551680" cy="830628"/>
          </a:xfrm>
        </p:spPr>
        <p:txBody>
          <a:bodyPr anchor="b"/>
          <a:lstStyle>
            <a:lvl1pPr marL="0" indent="0" algn="ctr">
              <a:spcBef>
                <a:spcPct val="0"/>
              </a:spcBef>
              <a:buNone/>
              <a:defRPr sz="3100" b="0">
                <a:solidFill>
                  <a:schemeClr val="tx2">
                    <a:lumMod val="60000"/>
                    <a:lumOff val="40000"/>
                  </a:schemeClr>
                </a:solidFill>
                <a:latin typeface="Impact" pitchFamily="34" charset="0"/>
              </a:defRPr>
            </a:lvl1pPr>
            <a:lvl2pPr marL="650230" indent="0">
              <a:buNone/>
              <a:defRPr sz="2800" b="1"/>
            </a:lvl2pPr>
            <a:lvl3pPr marL="1300460" indent="0">
              <a:buNone/>
              <a:defRPr sz="2600" b="1"/>
            </a:lvl3pPr>
            <a:lvl4pPr marL="1950690" indent="0">
              <a:buNone/>
              <a:defRPr sz="2300" b="1"/>
            </a:lvl4pPr>
            <a:lvl5pPr marL="2600919" indent="0">
              <a:buNone/>
              <a:defRPr sz="2300" b="1"/>
            </a:lvl5pPr>
            <a:lvl6pPr marL="3251149" indent="0">
              <a:buNone/>
              <a:defRPr sz="2300" b="1"/>
            </a:lvl6pPr>
            <a:lvl7pPr marL="3901379" indent="0">
              <a:buNone/>
              <a:defRPr sz="2300" b="1"/>
            </a:lvl7pPr>
            <a:lvl8pPr marL="4551609" indent="0">
              <a:buNone/>
              <a:defRPr sz="2300" b="1"/>
            </a:lvl8pPr>
            <a:lvl9pPr marL="5201839" indent="0">
              <a:buNone/>
              <a:defRPr sz="2300" b="1"/>
            </a:lvl9pPr>
          </a:lstStyle>
          <a:p>
            <a:pPr lvl="0"/>
            <a:r>
              <a:rPr lang="en-US"/>
              <a:t>Click to edit Master text styles</a:t>
            </a:r>
          </a:p>
        </p:txBody>
      </p:sp>
      <p:sp>
        <p:nvSpPr>
          <p:cNvPr id="4" name="Content Placeholder 3"/>
          <p:cNvSpPr>
            <a:spLocks noGrp="1"/>
          </p:cNvSpPr>
          <p:nvPr>
            <p:ph sz="half" idx="2"/>
          </p:nvPr>
        </p:nvSpPr>
        <p:spPr>
          <a:xfrm>
            <a:off x="1276255" y="3093156"/>
            <a:ext cx="5071872" cy="5143218"/>
          </a:xfrm>
        </p:spPr>
        <p:txBody>
          <a:bodyPr/>
          <a:lstStyle>
            <a:lvl1pPr>
              <a:defRPr sz="3100"/>
            </a:lvl1pPr>
            <a:lvl2pPr>
              <a:defRPr sz="2800"/>
            </a:lvl2pPr>
            <a:lvl3pPr>
              <a:defRPr sz="2600"/>
            </a:lvl3pPr>
            <a:lvl4pPr>
              <a:defRPr sz="2300"/>
            </a:lvl4pPr>
            <a:lvl5pPr>
              <a:defRPr sz="2300"/>
            </a:lvl5pPr>
            <a:lvl6pPr marL="3257923" indent="-489931">
              <a:defRPr sz="2300"/>
            </a:lvl6pPr>
            <a:lvl7pPr marL="3257923" indent="-489931">
              <a:defRPr sz="2300"/>
            </a:lvl7pPr>
            <a:lvl8pPr marL="3257923" indent="-489931">
              <a:defRPr sz="2300"/>
            </a:lvl8pPr>
            <a:lvl9pPr marL="3257923" indent="-489931">
              <a:defRPr sz="23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5" name="Text Placeholder 4"/>
          <p:cNvSpPr>
            <a:spLocks noGrp="1"/>
          </p:cNvSpPr>
          <p:nvPr>
            <p:ph type="body" sz="quarter" idx="3"/>
          </p:nvPr>
        </p:nvSpPr>
        <p:spPr>
          <a:xfrm>
            <a:off x="7011907" y="2018654"/>
            <a:ext cx="4551680" cy="830628"/>
          </a:xfrm>
        </p:spPr>
        <p:txBody>
          <a:bodyPr anchor="b"/>
          <a:lstStyle>
            <a:lvl1pPr marL="0" indent="0" algn="ctr">
              <a:spcBef>
                <a:spcPct val="0"/>
              </a:spcBef>
              <a:buNone/>
              <a:defRPr sz="3100" b="0">
                <a:solidFill>
                  <a:schemeClr val="tx2">
                    <a:lumMod val="60000"/>
                    <a:lumOff val="40000"/>
                  </a:schemeClr>
                </a:solidFill>
                <a:latin typeface="Impact" pitchFamily="34" charset="0"/>
              </a:defRPr>
            </a:lvl1pPr>
            <a:lvl2pPr marL="650230" indent="0">
              <a:buNone/>
              <a:defRPr sz="2800" b="1"/>
            </a:lvl2pPr>
            <a:lvl3pPr marL="1300460" indent="0">
              <a:buNone/>
              <a:defRPr sz="2600" b="1"/>
            </a:lvl3pPr>
            <a:lvl4pPr marL="1950690" indent="0">
              <a:buNone/>
              <a:defRPr sz="2300" b="1"/>
            </a:lvl4pPr>
            <a:lvl5pPr marL="2600919" indent="0">
              <a:buNone/>
              <a:defRPr sz="2300" b="1"/>
            </a:lvl5pPr>
            <a:lvl6pPr marL="3251149" indent="0">
              <a:buNone/>
              <a:defRPr sz="2300" b="1"/>
            </a:lvl6pPr>
            <a:lvl7pPr marL="3901379" indent="0">
              <a:buNone/>
              <a:defRPr sz="2300" b="1"/>
            </a:lvl7pPr>
            <a:lvl8pPr marL="4551609" indent="0">
              <a:buNone/>
              <a:defRPr sz="2300" b="1"/>
            </a:lvl8pPr>
            <a:lvl9pPr marL="5201839" indent="0">
              <a:buNone/>
              <a:defRPr sz="2300" b="1"/>
            </a:lvl9pPr>
          </a:lstStyle>
          <a:p>
            <a:pPr lvl="0"/>
            <a:r>
              <a:rPr lang="en-US"/>
              <a:t>Click to edit Master text styles</a:t>
            </a:r>
          </a:p>
        </p:txBody>
      </p:sp>
      <p:sp>
        <p:nvSpPr>
          <p:cNvPr id="6" name="Content Placeholder 5"/>
          <p:cNvSpPr>
            <a:spLocks noGrp="1"/>
          </p:cNvSpPr>
          <p:nvPr>
            <p:ph sz="quarter" idx="4"/>
          </p:nvPr>
        </p:nvSpPr>
        <p:spPr>
          <a:xfrm>
            <a:off x="6608375" y="3093156"/>
            <a:ext cx="5071872" cy="5143218"/>
          </a:xfrm>
        </p:spPr>
        <p:txBody>
          <a:bodyPr/>
          <a:lstStyle>
            <a:lvl1pPr>
              <a:defRPr sz="3100"/>
            </a:lvl1pPr>
            <a:lvl2pPr>
              <a:defRPr sz="2800"/>
            </a:lvl2pPr>
            <a:lvl3pPr>
              <a:defRPr sz="2600"/>
            </a:lvl3pPr>
            <a:lvl4pPr>
              <a:defRPr sz="2300"/>
            </a:lvl4pPr>
            <a:lvl5pPr>
              <a:defRPr sz="2300"/>
            </a:lvl5pPr>
            <a:lvl6pPr marL="3257923" indent="-489931">
              <a:defRPr sz="2300"/>
            </a:lvl6pPr>
            <a:lvl7pPr marL="3257923" indent="-489931">
              <a:defRPr sz="2300"/>
            </a:lvl7pPr>
            <a:lvl8pPr marL="3257923" indent="-489931">
              <a:defRPr sz="2300"/>
            </a:lvl8pPr>
            <a:lvl9pPr marL="3257923" indent="-489931">
              <a:defRPr sz="23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7" name="Date Placeholder 6"/>
          <p:cNvSpPr>
            <a:spLocks noGrp="1"/>
          </p:cNvSpPr>
          <p:nvPr>
            <p:ph type="dt" sz="half" idx="10"/>
          </p:nvPr>
        </p:nvSpPr>
        <p:spPr/>
        <p:txBody>
          <a:bodyPr/>
          <a:lstStyle/>
          <a:p>
            <a:fld id="{213E253B-1893-4367-8BAE-DF4BC10DC578}" type="datetime2">
              <a:rPr lang="en-US" smtClean="0"/>
              <a:t>Friday, May 18, 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789C0F2-17E0-497A-9BBE-0C73201AAFE3}" type="slidenum">
              <a:rPr lang="en-US" smtClean="0"/>
              <a:pPr/>
              <a:t>‹#›</a:t>
            </a:fld>
            <a:endParaRPr lang="en-US" dirty="0"/>
          </a:p>
        </p:txBody>
      </p:sp>
      <p:pic>
        <p:nvPicPr>
          <p:cNvPr id="11" name="Picture 10" descr="Comparison-Underline.png"/>
          <p:cNvPicPr>
            <a:picLocks noChangeAspect="1"/>
          </p:cNvPicPr>
          <p:nvPr/>
        </p:nvPicPr>
        <p:blipFill>
          <a:blip r:embed="rId2"/>
          <a:stretch>
            <a:fillRect/>
          </a:stretch>
        </p:blipFill>
        <p:spPr>
          <a:xfrm>
            <a:off x="1361123" y="2698013"/>
            <a:ext cx="4592320" cy="203200"/>
          </a:xfrm>
          <a:prstGeom prst="rect">
            <a:avLst/>
          </a:prstGeom>
        </p:spPr>
      </p:pic>
      <p:pic>
        <p:nvPicPr>
          <p:cNvPr id="13" name="Picture 12" descr="Comparison-Underline.png"/>
          <p:cNvPicPr>
            <a:picLocks noChangeAspect="1"/>
          </p:cNvPicPr>
          <p:nvPr/>
        </p:nvPicPr>
        <p:blipFill>
          <a:blip r:embed="rId2"/>
          <a:stretch>
            <a:fillRect/>
          </a:stretch>
        </p:blipFill>
        <p:spPr>
          <a:xfrm>
            <a:off x="6991588" y="2698013"/>
            <a:ext cx="4592320" cy="203200"/>
          </a:xfrm>
          <a:prstGeom prst="rect">
            <a:avLst/>
          </a:prstGeom>
        </p:spPr>
      </p:pic>
      <p:pic>
        <p:nvPicPr>
          <p:cNvPr id="12" name="Picture 11" descr="Comparison-Underline.png"/>
          <p:cNvPicPr>
            <a:picLocks noChangeAspect="1"/>
          </p:cNvPicPr>
          <p:nvPr/>
        </p:nvPicPr>
        <p:blipFill>
          <a:blip r:embed="rId2"/>
          <a:stretch>
            <a:fillRect/>
          </a:stretch>
        </p:blipFill>
        <p:spPr>
          <a:xfrm>
            <a:off x="1361123" y="2698013"/>
            <a:ext cx="4592320" cy="203200"/>
          </a:xfrm>
          <a:prstGeom prst="rect">
            <a:avLst/>
          </a:prstGeom>
        </p:spPr>
      </p:pic>
      <p:pic>
        <p:nvPicPr>
          <p:cNvPr id="14" name="Picture 13" descr="Comparison-Underline.png"/>
          <p:cNvPicPr>
            <a:picLocks noChangeAspect="1"/>
          </p:cNvPicPr>
          <p:nvPr/>
        </p:nvPicPr>
        <p:blipFill>
          <a:blip r:embed="rId2"/>
          <a:stretch>
            <a:fillRect/>
          </a:stretch>
        </p:blipFill>
        <p:spPr>
          <a:xfrm>
            <a:off x="6991588" y="2698013"/>
            <a:ext cx="4592320" cy="20320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300480" y="2467752"/>
            <a:ext cx="10403840" cy="2731008"/>
          </a:xfrm>
        </p:spPr>
        <p:txBody>
          <a:bodyPr/>
          <a:lstStyle>
            <a:lvl1pPr>
              <a:defRPr sz="3100"/>
            </a:lvl1pPr>
            <a:lvl2pPr>
              <a:defRPr sz="2800"/>
            </a:lvl2pPr>
            <a:lvl3pPr>
              <a:defRPr sz="2600"/>
            </a:lvl3pPr>
            <a:lvl4pPr>
              <a:defRPr sz="2600"/>
            </a:lvl4pPr>
            <a:lvl5pPr>
              <a:defRPr sz="2600"/>
            </a:lvl5pPr>
            <a:lvl6pPr>
              <a:defRPr sz="2600"/>
            </a:lvl6pPr>
            <a:lvl7pPr>
              <a:defRPr sz="2600"/>
            </a:lvl7pPr>
            <a:lvl8pPr>
              <a:defRPr sz="2600"/>
            </a:lvl8pPr>
            <a:lvl9pPr>
              <a:defRPr sz="2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5" name="Date Placeholder 4"/>
          <p:cNvSpPr>
            <a:spLocks noGrp="1"/>
          </p:cNvSpPr>
          <p:nvPr>
            <p:ph type="dt" sz="half" idx="10"/>
          </p:nvPr>
        </p:nvSpPr>
        <p:spPr/>
        <p:txBody>
          <a:bodyPr/>
          <a:lstStyle/>
          <a:p>
            <a:fld id="{0B385921-A91A-409C-921C-0E0EC1E750EC}" type="datetime2">
              <a:rPr lang="en-US" smtClean="0"/>
              <a:t>Friday, May 18, 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sp>
        <p:nvSpPr>
          <p:cNvPr id="8" name="Content Placeholder 2"/>
          <p:cNvSpPr>
            <a:spLocks noGrp="1"/>
          </p:cNvSpPr>
          <p:nvPr>
            <p:ph sz="half" idx="13"/>
          </p:nvPr>
        </p:nvSpPr>
        <p:spPr>
          <a:xfrm>
            <a:off x="1300480" y="5505365"/>
            <a:ext cx="10403840" cy="2731008"/>
          </a:xfrm>
        </p:spPr>
        <p:txBody>
          <a:bodyPr/>
          <a:lstStyle>
            <a:lvl1pPr>
              <a:defRPr sz="3100"/>
            </a:lvl1pPr>
            <a:lvl2pPr>
              <a:defRPr sz="2800"/>
            </a:lvl2pPr>
            <a:lvl3pPr>
              <a:defRPr sz="2600"/>
            </a:lvl3pPr>
            <a:lvl4pPr>
              <a:defRPr sz="2600"/>
            </a:lvl4pPr>
            <a:lvl5pPr>
              <a:defRPr sz="2600"/>
            </a:lvl5pPr>
            <a:lvl6pPr>
              <a:defRPr sz="2600"/>
            </a:lvl6pPr>
            <a:lvl7pPr>
              <a:defRPr sz="2600"/>
            </a:lvl7pPr>
            <a:lvl8pPr>
              <a:defRPr sz="2600"/>
            </a:lvl8pPr>
            <a:lvl9pPr>
              <a:defRPr sz="2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8.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7.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00481" y="715716"/>
            <a:ext cx="10401583" cy="1235004"/>
          </a:xfrm>
          <a:prstGeom prst="rect">
            <a:avLst/>
          </a:prstGeom>
        </p:spPr>
        <p:txBody>
          <a:bodyPr vert="horz" lIns="130046" tIns="65023" rIns="130046" bIns="65023" rtlCol="0" anchor="ctr">
            <a:noAutofit/>
          </a:bodyPr>
          <a:lstStyle/>
          <a:p>
            <a:r>
              <a:rPr lang="en-US"/>
              <a:t>Click to edit Master title style</a:t>
            </a:r>
            <a:endParaRPr/>
          </a:p>
        </p:txBody>
      </p:sp>
      <p:sp>
        <p:nvSpPr>
          <p:cNvPr id="3" name="Text Placeholder 2"/>
          <p:cNvSpPr>
            <a:spLocks noGrp="1"/>
          </p:cNvSpPr>
          <p:nvPr>
            <p:ph type="body" idx="1"/>
          </p:nvPr>
        </p:nvSpPr>
        <p:spPr>
          <a:xfrm>
            <a:off x="1300481" y="2467752"/>
            <a:ext cx="10401583" cy="5768622"/>
          </a:xfrm>
          <a:prstGeom prst="rect">
            <a:avLst/>
          </a:prstGeom>
        </p:spPr>
        <p:txBody>
          <a:bodyPr vert="horz" lIns="130046" tIns="65023" rIns="130046" bIns="65023"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2"/>
          </p:nvPr>
        </p:nvSpPr>
        <p:spPr>
          <a:xfrm>
            <a:off x="10899112" y="8980568"/>
            <a:ext cx="1842347" cy="377015"/>
          </a:xfrm>
          <a:prstGeom prst="rect">
            <a:avLst/>
          </a:prstGeom>
        </p:spPr>
        <p:txBody>
          <a:bodyPr vert="horz" lIns="130046" tIns="65023" rIns="130046" bIns="65023" rtlCol="0" anchor="ctr"/>
          <a:lstStyle>
            <a:lvl1pPr algn="r">
              <a:defRPr sz="1600">
                <a:solidFill>
                  <a:schemeClr val="tx1"/>
                </a:solidFill>
                <a:latin typeface="Rockwell" pitchFamily="18" charset="0"/>
              </a:defRPr>
            </a:lvl1pPr>
          </a:lstStyle>
          <a:p>
            <a:fld id="{0B385921-A91A-409C-921C-0E0EC1E750EC}" type="datetime2">
              <a:rPr lang="en-US" smtClean="0"/>
              <a:t>Friday, May 18, 2018</a:t>
            </a:fld>
            <a:endParaRPr lang="en-US" dirty="0"/>
          </a:p>
        </p:txBody>
      </p:sp>
      <p:sp>
        <p:nvSpPr>
          <p:cNvPr id="5" name="Footer Placeholder 4"/>
          <p:cNvSpPr>
            <a:spLocks noGrp="1"/>
          </p:cNvSpPr>
          <p:nvPr>
            <p:ph type="ftr" sz="quarter" idx="3"/>
          </p:nvPr>
        </p:nvSpPr>
        <p:spPr>
          <a:xfrm>
            <a:off x="5607264" y="8968245"/>
            <a:ext cx="5287775" cy="368751"/>
          </a:xfrm>
          <a:prstGeom prst="rect">
            <a:avLst/>
          </a:prstGeom>
        </p:spPr>
        <p:txBody>
          <a:bodyPr vert="horz" lIns="130046" tIns="65023" rIns="130046" bIns="65023" rtlCol="0" anchor="ctr"/>
          <a:lstStyle>
            <a:lvl1pPr algn="r">
              <a:defRPr sz="1600">
                <a:solidFill>
                  <a:schemeClr val="tx1"/>
                </a:solidFill>
                <a:latin typeface="Rockwell" pitchFamily="18" charset="0"/>
              </a:defRPr>
            </a:lvl1pPr>
          </a:lstStyle>
          <a:p>
            <a:endParaRPr lang="en-US" dirty="0"/>
          </a:p>
        </p:txBody>
      </p:sp>
      <p:sp>
        <p:nvSpPr>
          <p:cNvPr id="6" name="Slide Number Placeholder 5"/>
          <p:cNvSpPr>
            <a:spLocks noGrp="1"/>
          </p:cNvSpPr>
          <p:nvPr>
            <p:ph type="sldNum" sz="quarter" idx="4"/>
          </p:nvPr>
        </p:nvSpPr>
        <p:spPr>
          <a:xfrm>
            <a:off x="10697085" y="7788227"/>
            <a:ext cx="2109235" cy="1211517"/>
          </a:xfrm>
          <a:prstGeom prst="rect">
            <a:avLst/>
          </a:prstGeom>
        </p:spPr>
        <p:txBody>
          <a:bodyPr vert="horz" lIns="130046" tIns="65023" rIns="130046" bIns="65023" rtlCol="0" anchor="ctr"/>
          <a:lstStyle>
            <a:lvl1pPr algn="r">
              <a:defRPr sz="11700">
                <a:gradFill>
                  <a:gsLst>
                    <a:gs pos="0">
                      <a:schemeClr val="tx1">
                        <a:alpha val="10000"/>
                      </a:schemeClr>
                    </a:gs>
                    <a:gs pos="100000">
                      <a:schemeClr val="tx1">
                        <a:alpha val="10000"/>
                      </a:schemeClr>
                    </a:gs>
                  </a:gsLst>
                  <a:lin ang="5400000" scaled="0"/>
                </a:gradFill>
                <a:latin typeface="Impact" pitchFamily="34" charset="0"/>
              </a:defRPr>
            </a:lvl1pPr>
          </a:lstStyle>
          <a:p>
            <a:fld id="{1789C0F2-17E0-497A-9BBE-0C73201AAFE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 id="2147483819" r:id="rId15"/>
    <p:sldLayoutId id="2147483820" r:id="rId16"/>
    <p:sldLayoutId id="2147483821" r:id="rId17"/>
    <p:sldLayoutId id="2147483822" r:id="rId18"/>
    <p:sldLayoutId id="2147483823" r:id="rId19"/>
    <p:sldLayoutId id="2147483824" r:id="rId20"/>
  </p:sldLayoutIdLst>
  <p:txStyles>
    <p:titleStyle>
      <a:lvl1pPr algn="ctr" defTabSz="1300460" rtl="0" eaLnBrk="1" latinLnBrk="0" hangingPunct="1">
        <a:spcBef>
          <a:spcPct val="0"/>
        </a:spcBef>
        <a:buNone/>
        <a:defRPr sz="6500" kern="1200">
          <a:solidFill>
            <a:schemeClr val="tx1"/>
          </a:solidFill>
          <a:latin typeface="+mj-lt"/>
          <a:ea typeface="+mj-ea"/>
          <a:cs typeface="+mj-cs"/>
        </a:defRPr>
      </a:lvl1pPr>
    </p:titleStyle>
    <p:bodyStyle>
      <a:lvl1pPr marL="659261" indent="-659261" algn="l" defTabSz="1300460" rtl="0" eaLnBrk="1" latinLnBrk="0" hangingPunct="1">
        <a:spcBef>
          <a:spcPts val="2844"/>
        </a:spcBef>
        <a:buSzPct val="90000"/>
        <a:buFontTx/>
        <a:buBlip>
          <a:blip r:embed="rId22"/>
        </a:buBlip>
        <a:defRPr sz="3400" kern="1200">
          <a:solidFill>
            <a:schemeClr val="tx1"/>
          </a:solidFill>
          <a:latin typeface="+mn-lt"/>
          <a:ea typeface="+mn-ea"/>
          <a:cs typeface="+mn-cs"/>
        </a:defRPr>
      </a:lvl1pPr>
      <a:lvl2pPr marL="1300460" indent="-650230" algn="l" defTabSz="1300460" rtl="0" eaLnBrk="1" latinLnBrk="0" hangingPunct="1">
        <a:spcBef>
          <a:spcPts val="853"/>
        </a:spcBef>
        <a:buSzPct val="90000"/>
        <a:buFontTx/>
        <a:buBlip>
          <a:blip r:embed="rId23"/>
        </a:buBlip>
        <a:defRPr sz="3100" kern="1200">
          <a:solidFill>
            <a:schemeClr val="tx1"/>
          </a:solidFill>
          <a:latin typeface="+mn-lt"/>
          <a:ea typeface="+mn-ea"/>
          <a:cs typeface="+mn-cs"/>
        </a:defRPr>
      </a:lvl2pPr>
      <a:lvl3pPr marL="1785875" indent="-485415" algn="l" defTabSz="1300460" rtl="0" eaLnBrk="1" latinLnBrk="0" hangingPunct="1">
        <a:spcBef>
          <a:spcPts val="853"/>
        </a:spcBef>
        <a:buSzPct val="90000"/>
        <a:buFontTx/>
        <a:buBlip>
          <a:blip r:embed="rId24"/>
        </a:buBlip>
        <a:defRPr sz="2800" kern="1200">
          <a:solidFill>
            <a:schemeClr val="tx1"/>
          </a:solidFill>
          <a:latin typeface="+mn-lt"/>
          <a:ea typeface="+mn-ea"/>
          <a:cs typeface="+mn-cs"/>
        </a:defRPr>
      </a:lvl3pPr>
      <a:lvl4pPr marL="2271289" indent="-485415" algn="l" defTabSz="1300460" rtl="0" eaLnBrk="1" latinLnBrk="0" hangingPunct="1">
        <a:spcBef>
          <a:spcPts val="853"/>
        </a:spcBef>
        <a:buSzPct val="90000"/>
        <a:buFontTx/>
        <a:buBlip>
          <a:blip r:embed="rId24"/>
        </a:buBlip>
        <a:defRPr sz="2600" kern="1200">
          <a:solidFill>
            <a:schemeClr val="tx1"/>
          </a:solidFill>
          <a:latin typeface="+mn-lt"/>
          <a:ea typeface="+mn-ea"/>
          <a:cs typeface="+mn-cs"/>
        </a:defRPr>
      </a:lvl4pPr>
      <a:lvl5pPr marL="2756704" indent="-485415" algn="l" defTabSz="1300460" rtl="0" eaLnBrk="1" latinLnBrk="0" hangingPunct="1">
        <a:spcBef>
          <a:spcPts val="853"/>
        </a:spcBef>
        <a:buSzPct val="90000"/>
        <a:buFontTx/>
        <a:buBlip>
          <a:blip r:embed="rId24"/>
        </a:buBlip>
        <a:defRPr sz="2600" kern="1200">
          <a:solidFill>
            <a:schemeClr val="tx1"/>
          </a:solidFill>
          <a:latin typeface="+mn-lt"/>
          <a:ea typeface="+mn-ea"/>
          <a:cs typeface="+mn-cs"/>
        </a:defRPr>
      </a:lvl5pPr>
      <a:lvl6pPr marL="3257923" indent="-489931" algn="l" defTabSz="1300460" rtl="0" eaLnBrk="1" latinLnBrk="0" hangingPunct="1">
        <a:spcBef>
          <a:spcPct val="20000"/>
        </a:spcBef>
        <a:buSzPct val="90000"/>
        <a:buFontTx/>
        <a:buBlip>
          <a:blip r:embed="rId22"/>
        </a:buBlip>
        <a:defRPr lang="en-US" sz="2600" kern="1200" dirty="0" smtClean="0">
          <a:solidFill>
            <a:schemeClr val="tx1"/>
          </a:solidFill>
          <a:latin typeface="+mn-lt"/>
          <a:ea typeface="+mn-ea"/>
          <a:cs typeface="+mn-cs"/>
        </a:defRPr>
      </a:lvl6pPr>
      <a:lvl7pPr marL="3734306" indent="-489931" algn="l" defTabSz="1300460" rtl="0" eaLnBrk="1" latinLnBrk="0" hangingPunct="1">
        <a:spcBef>
          <a:spcPct val="20000"/>
        </a:spcBef>
        <a:buSzPct val="90000"/>
        <a:buFontTx/>
        <a:buBlip>
          <a:blip r:embed="rId24"/>
        </a:buBlip>
        <a:defRPr lang="en-US" sz="2600" kern="1200" dirty="0" smtClean="0">
          <a:solidFill>
            <a:schemeClr val="tx1"/>
          </a:solidFill>
          <a:latin typeface="+mn-lt"/>
          <a:ea typeface="+mn-ea"/>
          <a:cs typeface="+mn-cs"/>
        </a:defRPr>
      </a:lvl7pPr>
      <a:lvl8pPr marL="4224237" indent="-489931" algn="l" defTabSz="1300460" rtl="0" eaLnBrk="1" latinLnBrk="0" hangingPunct="1">
        <a:spcBef>
          <a:spcPct val="20000"/>
        </a:spcBef>
        <a:buSzPct val="90000"/>
        <a:buFontTx/>
        <a:buBlip>
          <a:blip r:embed="rId22"/>
        </a:buBlip>
        <a:defRPr lang="en-US" sz="2600" kern="1200" dirty="0" smtClean="0">
          <a:solidFill>
            <a:schemeClr val="tx1"/>
          </a:solidFill>
          <a:latin typeface="+mn-lt"/>
          <a:ea typeface="+mn-ea"/>
          <a:cs typeface="+mn-cs"/>
        </a:defRPr>
      </a:lvl8pPr>
      <a:lvl9pPr marL="4711909" indent="-489931" algn="l" defTabSz="1300460" rtl="0" eaLnBrk="1" latinLnBrk="0" hangingPunct="1">
        <a:spcBef>
          <a:spcPct val="20000"/>
        </a:spcBef>
        <a:buSzPct val="90000"/>
        <a:buFontTx/>
        <a:buBlip>
          <a:blip r:embed="rId23"/>
        </a:buBlip>
        <a:defRPr lang="en-US" sz="2600" kern="1200" dirty="0">
          <a:solidFill>
            <a:schemeClr val="tx1"/>
          </a:solidFill>
          <a:latin typeface="+mn-lt"/>
          <a:ea typeface="+mn-ea"/>
          <a:cs typeface="+mn-cs"/>
        </a:defRPr>
      </a:lvl9pPr>
    </p:bodyStyle>
    <p:otherStyle>
      <a:defPPr>
        <a:defRPr/>
      </a:defPPr>
      <a:lvl1pPr marL="0" algn="l" defTabSz="1300460" rtl="0" eaLnBrk="1" latinLnBrk="0" hangingPunct="1">
        <a:defRPr sz="2600" kern="1200">
          <a:solidFill>
            <a:schemeClr val="tx1"/>
          </a:solidFill>
          <a:latin typeface="+mn-lt"/>
          <a:ea typeface="+mn-ea"/>
          <a:cs typeface="+mn-cs"/>
        </a:defRPr>
      </a:lvl1pPr>
      <a:lvl2pPr marL="650230" algn="l" defTabSz="1300460" rtl="0" eaLnBrk="1" latinLnBrk="0" hangingPunct="1">
        <a:defRPr sz="2600" kern="1200">
          <a:solidFill>
            <a:schemeClr val="tx1"/>
          </a:solidFill>
          <a:latin typeface="+mn-lt"/>
          <a:ea typeface="+mn-ea"/>
          <a:cs typeface="+mn-cs"/>
        </a:defRPr>
      </a:lvl2pPr>
      <a:lvl3pPr marL="1300460" algn="l" defTabSz="1300460" rtl="0" eaLnBrk="1" latinLnBrk="0" hangingPunct="1">
        <a:defRPr sz="2600" kern="1200">
          <a:solidFill>
            <a:schemeClr val="tx1"/>
          </a:solidFill>
          <a:latin typeface="+mn-lt"/>
          <a:ea typeface="+mn-ea"/>
          <a:cs typeface="+mn-cs"/>
        </a:defRPr>
      </a:lvl3pPr>
      <a:lvl4pPr marL="1950690" algn="l" defTabSz="1300460" rtl="0" eaLnBrk="1" latinLnBrk="0" hangingPunct="1">
        <a:defRPr sz="2600" kern="1200">
          <a:solidFill>
            <a:schemeClr val="tx1"/>
          </a:solidFill>
          <a:latin typeface="+mn-lt"/>
          <a:ea typeface="+mn-ea"/>
          <a:cs typeface="+mn-cs"/>
        </a:defRPr>
      </a:lvl4pPr>
      <a:lvl5pPr marL="2600919" algn="l" defTabSz="1300460" rtl="0" eaLnBrk="1" latinLnBrk="0" hangingPunct="1">
        <a:defRPr sz="2600" kern="1200">
          <a:solidFill>
            <a:schemeClr val="tx1"/>
          </a:solidFill>
          <a:latin typeface="+mn-lt"/>
          <a:ea typeface="+mn-ea"/>
          <a:cs typeface="+mn-cs"/>
        </a:defRPr>
      </a:lvl5pPr>
      <a:lvl6pPr marL="3251149" algn="l" defTabSz="1300460" rtl="0" eaLnBrk="1" latinLnBrk="0" hangingPunct="1">
        <a:defRPr sz="2600" kern="1200">
          <a:solidFill>
            <a:schemeClr val="tx1"/>
          </a:solidFill>
          <a:latin typeface="+mn-lt"/>
          <a:ea typeface="+mn-ea"/>
          <a:cs typeface="+mn-cs"/>
        </a:defRPr>
      </a:lvl6pPr>
      <a:lvl7pPr marL="3901379" algn="l" defTabSz="1300460" rtl="0" eaLnBrk="1" latinLnBrk="0" hangingPunct="1">
        <a:defRPr sz="2600" kern="1200">
          <a:solidFill>
            <a:schemeClr val="tx1"/>
          </a:solidFill>
          <a:latin typeface="+mn-lt"/>
          <a:ea typeface="+mn-ea"/>
          <a:cs typeface="+mn-cs"/>
        </a:defRPr>
      </a:lvl7pPr>
      <a:lvl8pPr marL="4551609" algn="l" defTabSz="1300460" rtl="0" eaLnBrk="1" latinLnBrk="0" hangingPunct="1">
        <a:defRPr sz="2600" kern="1200">
          <a:solidFill>
            <a:schemeClr val="tx1"/>
          </a:solidFill>
          <a:latin typeface="+mn-lt"/>
          <a:ea typeface="+mn-ea"/>
          <a:cs typeface="+mn-cs"/>
        </a:defRPr>
      </a:lvl8pPr>
      <a:lvl9pPr marL="5201839" algn="l" defTabSz="130046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hape 32"/>
          <p:cNvSpPr>
            <a:spLocks noGrp="1"/>
          </p:cNvSpPr>
          <p:nvPr>
            <p:ph type="title" idx="4294967295"/>
          </p:nvPr>
        </p:nvSpPr>
        <p:spPr>
          <a:xfrm>
            <a:off x="0" y="706438"/>
            <a:ext cx="13004800" cy="3302000"/>
          </a:xfrm>
          <a:prstGeom prst="rect">
            <a:avLst/>
          </a:prstGeom>
        </p:spPr>
        <p:txBody>
          <a:bodyPr anchor="b">
            <a:normAutofit/>
          </a:bodyPr>
          <a:lstStyle>
            <a:lvl1pPr defTabSz="578358">
              <a:defRPr sz="14256">
                <a:latin typeface="Mistral"/>
                <a:ea typeface="Mistral"/>
                <a:cs typeface="Mistral"/>
                <a:sym typeface="Mistral"/>
              </a:defRPr>
            </a:lvl1pPr>
          </a:lstStyle>
          <a:p>
            <a:pPr>
              <a:defRPr sz="1800">
                <a:solidFill>
                  <a:srgbClr val="000000"/>
                </a:solidFill>
              </a:defRPr>
            </a:pPr>
            <a:r>
              <a:rPr lang="en-US" sz="4800" dirty="0">
                <a:solidFill>
                  <a:srgbClr val="800000"/>
                </a:solidFill>
                <a:latin typeface="Cooper Black" charset="0"/>
                <a:ea typeface="Cooper Black" charset="0"/>
                <a:cs typeface="Cooper Black" charset="0"/>
              </a:rPr>
              <a:t>Building a Contemplative Studies Program at TCU</a:t>
            </a:r>
            <a:br>
              <a:rPr lang="en-US" sz="1800" dirty="0"/>
            </a:br>
            <a:endParaRPr sz="4800" dirty="0">
              <a:solidFill>
                <a:srgbClr val="800000"/>
              </a:solidFill>
              <a:latin typeface="Cooper Black" charset="0"/>
              <a:ea typeface="Cooper Black" charset="0"/>
              <a:cs typeface="Cooper Black" charset="0"/>
            </a:endParaRPr>
          </a:p>
        </p:txBody>
      </p:sp>
      <p:sp>
        <p:nvSpPr>
          <p:cNvPr id="33" name="Shape 33"/>
          <p:cNvSpPr>
            <a:spLocks noGrp="1"/>
          </p:cNvSpPr>
          <p:nvPr>
            <p:ph type="body" idx="4294967295"/>
          </p:nvPr>
        </p:nvSpPr>
        <p:spPr>
          <a:xfrm>
            <a:off x="-1" y="5484813"/>
            <a:ext cx="12818533" cy="1785937"/>
          </a:xfrm>
          <a:prstGeom prst="rect">
            <a:avLst/>
          </a:prstGeom>
        </p:spPr>
        <p:txBody>
          <a:bodyPr anchor="t">
            <a:noAutofit/>
          </a:bodyPr>
          <a:lstStyle/>
          <a:p>
            <a:pPr marL="0" lvl="0" indent="0" algn="ctr" defTabSz="432308">
              <a:spcBef>
                <a:spcPts val="0"/>
              </a:spcBef>
              <a:buSzTx/>
              <a:buNone/>
              <a:defRPr sz="1800">
                <a:solidFill>
                  <a:srgbClr val="000000"/>
                </a:solidFill>
              </a:defRPr>
            </a:pPr>
            <a:r>
              <a:rPr lang="en-US" sz="4400" b="1" dirty="0">
                <a:latin typeface="Garamond"/>
                <a:ea typeface="Garamond"/>
                <a:cs typeface="Garamond"/>
                <a:sym typeface="Garamond"/>
              </a:rPr>
              <a:t>Mark Dennis and Andrew O. Fort </a:t>
            </a:r>
          </a:p>
          <a:p>
            <a:pPr marL="0" lvl="0" indent="0" algn="ctr" defTabSz="432308">
              <a:spcBef>
                <a:spcPts val="0"/>
              </a:spcBef>
              <a:buSzTx/>
              <a:buNone/>
              <a:defRPr sz="1800">
                <a:solidFill>
                  <a:srgbClr val="000000"/>
                </a:solidFill>
              </a:defRPr>
            </a:pPr>
            <a:r>
              <a:rPr sz="4400" b="1" dirty="0">
                <a:latin typeface="Garamond"/>
                <a:ea typeface="Garamond"/>
                <a:cs typeface="Garamond"/>
                <a:sym typeface="Garamond"/>
              </a:rPr>
              <a:t>TCU Religion Department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65200" y="524933"/>
            <a:ext cx="11209867" cy="7848302"/>
          </a:xfrm>
          <a:prstGeom prst="rect">
            <a:avLst/>
          </a:prstGeom>
          <a:noFill/>
        </p:spPr>
        <p:txBody>
          <a:bodyPr wrap="square" rtlCol="0">
            <a:spAutoFit/>
          </a:bodyPr>
          <a:lstStyle/>
          <a:p>
            <a:r>
              <a:rPr lang="en-US" b="1" dirty="0">
                <a:solidFill>
                  <a:schemeClr val="accent1"/>
                </a:solidFill>
              </a:rPr>
              <a:t>Enhancing Liberal Arts Education</a:t>
            </a:r>
          </a:p>
          <a:p>
            <a:endParaRPr lang="en-US" dirty="0">
              <a:solidFill>
                <a:schemeClr val="tx1"/>
              </a:solidFill>
            </a:endParaRPr>
          </a:p>
          <a:p>
            <a:r>
              <a:rPr lang="en-US" dirty="0">
                <a:solidFill>
                  <a:schemeClr val="tx1"/>
                </a:solidFill>
              </a:rPr>
              <a:t>Contemplative pedagogy also assists in reaching objectives beyond critical thinking which are central parts of liberal education. </a:t>
            </a:r>
            <a:r>
              <a:rPr lang="en-US" b="1" dirty="0">
                <a:solidFill>
                  <a:schemeClr val="tx1"/>
                </a:solidFill>
              </a:rPr>
              <a:t>There is evidence that contemplative practices offer positive results for goals of individual and social well-being</a:t>
            </a:r>
            <a:r>
              <a:rPr lang="en-US" dirty="0">
                <a:solidFill>
                  <a:schemeClr val="tx1"/>
                </a:solidFill>
              </a:rPr>
              <a:t> such as increased capacity for focused attention and concentration, emotional regulation, mental and physical health, resilience, and empathy and compassion. These are especially important given the speed of change, distraction, and (over)stimulation found in our society today. </a:t>
            </a:r>
          </a:p>
          <a:p>
            <a:endParaRPr lang="en-US" dirty="0">
              <a:solidFill>
                <a:schemeClr val="tx1"/>
              </a:solidFill>
            </a:endParaRPr>
          </a:p>
          <a:p>
            <a:r>
              <a:rPr lang="en-US" dirty="0">
                <a:solidFill>
                  <a:schemeClr val="tx1"/>
                </a:solidFill>
              </a:rPr>
              <a:t>In the later session, we can discuss programs in various universities researching these aspects of human flourishing.</a:t>
            </a:r>
          </a:p>
        </p:txBody>
      </p:sp>
    </p:spTree>
    <p:extLst>
      <p:ext uri="{BB962C8B-B14F-4D97-AF65-F5344CB8AC3E}">
        <p14:creationId xmlns:p14="http://schemas.microsoft.com/office/powerpoint/2010/main" val="688074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3E007C-3A1B-9242-9651-234D102FB155}"/>
              </a:ext>
            </a:extLst>
          </p:cNvPr>
          <p:cNvSpPr txBox="1"/>
          <p:nvPr/>
        </p:nvSpPr>
        <p:spPr>
          <a:xfrm>
            <a:off x="985839" y="1285876"/>
            <a:ext cx="10844212" cy="6186309"/>
          </a:xfrm>
          <a:prstGeom prst="rect">
            <a:avLst/>
          </a:prstGeom>
          <a:noFill/>
        </p:spPr>
        <p:txBody>
          <a:bodyPr wrap="square" rtlCol="0">
            <a:spAutoFit/>
          </a:bodyPr>
          <a:lstStyle/>
          <a:p>
            <a:r>
              <a:rPr lang="en-US" b="1" dirty="0">
                <a:solidFill>
                  <a:schemeClr val="accent1"/>
                </a:solidFill>
              </a:rPr>
              <a:t>Interlude</a:t>
            </a:r>
          </a:p>
          <a:p>
            <a:r>
              <a:rPr lang="en-US" b="1" dirty="0">
                <a:solidFill>
                  <a:schemeClr val="accent1"/>
                </a:solidFill>
              </a:rPr>
              <a:t>Mentor appreciation exercise: </a:t>
            </a:r>
          </a:p>
          <a:p>
            <a:endParaRPr lang="en-US" dirty="0"/>
          </a:p>
          <a:p>
            <a:r>
              <a:rPr lang="en-US" dirty="0">
                <a:solidFill>
                  <a:schemeClr val="tx1"/>
                </a:solidFill>
              </a:rPr>
              <a:t>Starting with your earliest memories to the present day, reflect on your most influential teachers, mentors, and/or role models.   Think about a couple of mentors for one minute each and then take another minute to write a few sentences on how and why each was important.   Do you know who their teachers were?  Did you ever express gratitude to them?  Would you be willing to choose one (or more) and do that over the next 24 hours?  </a:t>
            </a:r>
          </a:p>
        </p:txBody>
      </p:sp>
    </p:spTree>
    <p:extLst>
      <p:ext uri="{BB962C8B-B14F-4D97-AF65-F5344CB8AC3E}">
        <p14:creationId xmlns:p14="http://schemas.microsoft.com/office/powerpoint/2010/main" val="3782121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5067" y="778514"/>
            <a:ext cx="11717865" cy="6620017"/>
          </a:xfrm>
          <a:prstGeom prst="rect">
            <a:avLst/>
          </a:prstGeom>
        </p:spPr>
        <p:txBody>
          <a:bodyPr wrap="square">
            <a:spAutoFit/>
          </a:bodyPr>
          <a:lstStyle/>
          <a:p>
            <a:pPr marL="0" marR="0" indent="457200">
              <a:spcBef>
                <a:spcPts val="0"/>
              </a:spcBef>
              <a:spcAft>
                <a:spcPts val="0"/>
              </a:spcAft>
            </a:pPr>
            <a:r>
              <a:rPr lang="en-US" sz="4400" b="1" dirty="0">
                <a:solidFill>
                  <a:srgbClr val="800000"/>
                </a:solidFill>
                <a:latin typeface="+mj-lt"/>
                <a:ea typeface="American Typewriter" charset="0"/>
                <a:cs typeface="American Typewriter" charset="0"/>
              </a:rPr>
              <a:t>D</a:t>
            </a:r>
            <a:r>
              <a:rPr lang="en-US" sz="4400" b="1" dirty="0">
                <a:solidFill>
                  <a:srgbClr val="800000"/>
                </a:solidFill>
                <a:effectLst/>
                <a:latin typeface="+mj-lt"/>
                <a:ea typeface="American Typewriter" charset="0"/>
                <a:cs typeface="American Typewriter" charset="0"/>
              </a:rPr>
              <a:t>evelopment of the program at TCU</a:t>
            </a:r>
          </a:p>
          <a:p>
            <a:pPr marL="0" marR="0" indent="457200">
              <a:spcBef>
                <a:spcPts val="0"/>
              </a:spcBef>
              <a:spcAft>
                <a:spcPts val="0"/>
              </a:spcAft>
            </a:pPr>
            <a:endParaRPr lang="en-US" sz="4400" b="1" dirty="0">
              <a:solidFill>
                <a:srgbClr val="800000"/>
              </a:solidFill>
              <a:effectLst/>
              <a:latin typeface="+mj-lt"/>
              <a:ea typeface="American Typewriter" charset="0"/>
              <a:cs typeface="American Typewriter" charset="0"/>
            </a:endParaRPr>
          </a:p>
          <a:p>
            <a:pPr marL="0" marR="0" indent="457200">
              <a:spcBef>
                <a:spcPts val="0"/>
              </a:spcBef>
              <a:spcAft>
                <a:spcPts val="0"/>
              </a:spcAft>
            </a:pPr>
            <a:r>
              <a:rPr lang="en-US" dirty="0">
                <a:solidFill>
                  <a:schemeClr val="tx1"/>
                </a:solidFill>
                <a:effectLst/>
                <a:latin typeface="+mj-lt"/>
                <a:ea typeface="American Typewriter" charset="0"/>
                <a:cs typeface="American Typewriter" charset="0"/>
              </a:rPr>
              <a:t>The process began with two regional workshops on building Contemplative Studies (CS) in the Southwest</a:t>
            </a:r>
            <a:r>
              <a:rPr lang="en-US" dirty="0">
                <a:solidFill>
                  <a:schemeClr val="tx1"/>
                </a:solidFill>
                <a:latin typeface="+mj-lt"/>
                <a:ea typeface="American Typewriter" charset="0"/>
                <a:cs typeface="American Typewriter" charset="0"/>
              </a:rPr>
              <a:t> in </a:t>
            </a:r>
            <a:r>
              <a:rPr lang="en-US" dirty="0">
                <a:solidFill>
                  <a:schemeClr val="tx1"/>
                </a:solidFill>
                <a:effectLst/>
                <a:latin typeface="+mj-lt"/>
                <a:ea typeface="American Typewriter" charset="0"/>
                <a:cs typeface="American Typewriter" charset="0"/>
              </a:rPr>
              <a:t>March 2011 and June 2012.</a:t>
            </a:r>
          </a:p>
          <a:p>
            <a:pPr marL="0" marR="0" indent="457200">
              <a:spcBef>
                <a:spcPts val="0"/>
              </a:spcBef>
              <a:spcAft>
                <a:spcPts val="0"/>
              </a:spcAft>
            </a:pPr>
            <a:endParaRPr lang="en-US" dirty="0">
              <a:solidFill>
                <a:schemeClr val="tx1"/>
              </a:solidFill>
              <a:latin typeface="+mj-lt"/>
              <a:ea typeface="American Typewriter" charset="0"/>
              <a:cs typeface="American Typewriter" charset="0"/>
            </a:endParaRPr>
          </a:p>
          <a:p>
            <a:r>
              <a:rPr lang="en-US" b="1" dirty="0">
                <a:solidFill>
                  <a:srgbClr val="800000"/>
                </a:solidFill>
              </a:rPr>
              <a:t>August 2012:</a:t>
            </a:r>
            <a:r>
              <a:rPr lang="en-US" dirty="0">
                <a:solidFill>
                  <a:srgbClr val="800000"/>
                </a:solidFill>
              </a:rPr>
              <a:t> </a:t>
            </a:r>
            <a:r>
              <a:rPr lang="en-US" dirty="0">
                <a:solidFill>
                  <a:srgbClr val="000000"/>
                </a:solidFill>
              </a:rPr>
              <a:t>Formation of TCU CS “faculty interest group” with coordinator and steering committee (but no dedicated space, funds or staff to this day).</a:t>
            </a:r>
          </a:p>
          <a:p>
            <a:r>
              <a:rPr lang="en-US" dirty="0">
                <a:solidFill>
                  <a:srgbClr val="000000"/>
                </a:solidFill>
              </a:rPr>
              <a:t>We meet semester beginning and end to plan and review.</a:t>
            </a:r>
          </a:p>
          <a:p>
            <a:pPr marL="0" marR="0" indent="457200" algn="l">
              <a:lnSpc>
                <a:spcPct val="150000"/>
              </a:lnSpc>
              <a:spcBef>
                <a:spcPts val="0"/>
              </a:spcBef>
              <a:spcAft>
                <a:spcPts val="0"/>
              </a:spcAft>
            </a:pPr>
            <a:endParaRPr lang="en-US" dirty="0">
              <a:solidFill>
                <a:schemeClr val="tx1"/>
              </a:solidFill>
              <a:effectLst/>
              <a:latin typeface="+mj-lt"/>
              <a:ea typeface="American Typewriter" charset="0"/>
              <a:cs typeface="American Typewriter"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4267" y="1151047"/>
            <a:ext cx="11971866" cy="5878532"/>
          </a:xfrm>
          <a:prstGeom prst="rect">
            <a:avLst/>
          </a:prstGeom>
        </p:spPr>
        <p:txBody>
          <a:bodyPr wrap="square">
            <a:spAutoFit/>
          </a:bodyPr>
          <a:lstStyle/>
          <a:p>
            <a:r>
              <a:rPr lang="en-US" b="1" dirty="0">
                <a:solidFill>
                  <a:srgbClr val="800000"/>
                </a:solidFill>
              </a:rPr>
              <a:t>Goals</a:t>
            </a:r>
            <a:endParaRPr lang="en-US" dirty="0">
              <a:solidFill>
                <a:srgbClr val="000000"/>
              </a:solidFill>
            </a:endParaRPr>
          </a:p>
          <a:p>
            <a:r>
              <a:rPr lang="en-US" dirty="0">
                <a:solidFill>
                  <a:srgbClr val="000000"/>
                </a:solidFill>
              </a:rPr>
              <a:t>Focus on pedagogy and CS’s relationship with liberal education</a:t>
            </a:r>
          </a:p>
          <a:p>
            <a:r>
              <a:rPr lang="en-US" dirty="0">
                <a:solidFill>
                  <a:srgbClr val="000000"/>
                </a:solidFill>
              </a:rPr>
              <a:t>Commitment to </a:t>
            </a:r>
            <a:r>
              <a:rPr lang="en-US" dirty="0" err="1">
                <a:solidFill>
                  <a:srgbClr val="000000"/>
                </a:solidFill>
              </a:rPr>
              <a:t>interdisciplinarity</a:t>
            </a:r>
            <a:r>
              <a:rPr lang="en-US" dirty="0">
                <a:solidFill>
                  <a:srgbClr val="000000"/>
                </a:solidFill>
              </a:rPr>
              <a:t> (but key players make a difference, and have changed over time)</a:t>
            </a:r>
          </a:p>
          <a:p>
            <a:endParaRPr lang="en-US" dirty="0">
              <a:solidFill>
                <a:srgbClr val="000000"/>
              </a:solidFill>
            </a:endParaRPr>
          </a:p>
          <a:p>
            <a:r>
              <a:rPr lang="en-US" b="1" dirty="0">
                <a:solidFill>
                  <a:srgbClr val="800000"/>
                </a:solidFill>
              </a:rPr>
              <a:t>Monthly meetings/events:</a:t>
            </a:r>
          </a:p>
          <a:p>
            <a:r>
              <a:rPr lang="en-US" dirty="0">
                <a:solidFill>
                  <a:srgbClr val="000000"/>
                </a:solidFill>
              </a:rPr>
              <a:t>We set and continue a pattern of monthly events (most including a basic meditation practice) with a major speaker each semester (speakers draw 35-65 depending on extra credit)  </a:t>
            </a:r>
          </a:p>
          <a:p>
            <a:pPr algn="l"/>
            <a:endParaRPr lang="en-US" sz="4400" dirty="0">
              <a:solidFill>
                <a:srgbClr val="000000"/>
              </a:solidFill>
            </a:endParaRPr>
          </a:p>
        </p:txBody>
      </p:sp>
    </p:spTree>
    <p:extLst>
      <p:ext uri="{BB962C8B-B14F-4D97-AF65-F5344CB8AC3E}">
        <p14:creationId xmlns:p14="http://schemas.microsoft.com/office/powerpoint/2010/main" val="14420144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13981"/>
            <a:ext cx="13004800" cy="7848302"/>
          </a:xfrm>
          <a:prstGeom prst="rect">
            <a:avLst/>
          </a:prstGeom>
        </p:spPr>
        <p:txBody>
          <a:bodyPr wrap="square">
            <a:spAutoFit/>
          </a:bodyPr>
          <a:lstStyle/>
          <a:p>
            <a:r>
              <a:rPr lang="en-US" b="1" dirty="0">
                <a:solidFill>
                  <a:srgbClr val="800000"/>
                </a:solidFill>
              </a:rPr>
              <a:t>Ongoing events </a:t>
            </a:r>
          </a:p>
          <a:p>
            <a:endParaRPr lang="en-US" dirty="0">
              <a:solidFill>
                <a:srgbClr val="800000"/>
              </a:solidFill>
            </a:endParaRPr>
          </a:p>
          <a:p>
            <a:pPr algn="l"/>
            <a:r>
              <a:rPr lang="en-US" b="1" dirty="0">
                <a:solidFill>
                  <a:srgbClr val="800000"/>
                </a:solidFill>
              </a:rPr>
              <a:t>I) Panels</a:t>
            </a:r>
            <a:r>
              <a:rPr lang="en-US" dirty="0">
                <a:solidFill>
                  <a:srgbClr val="000000"/>
                </a:solidFill>
              </a:rPr>
              <a:t> (with faculty and students) on contemplative theory and practice:</a:t>
            </a:r>
          </a:p>
          <a:p>
            <a:r>
              <a:rPr lang="en-US" b="1" dirty="0">
                <a:solidFill>
                  <a:srgbClr val="800000"/>
                </a:solidFill>
              </a:rPr>
              <a:t>Issues discussed on panels over the years: </a:t>
            </a:r>
          </a:p>
          <a:p>
            <a:pPr algn="l"/>
            <a:r>
              <a:rPr lang="en-US" dirty="0">
                <a:solidFill>
                  <a:srgbClr val="000000"/>
                </a:solidFill>
              </a:rPr>
              <a:t>	</a:t>
            </a:r>
            <a:r>
              <a:rPr lang="en-US" dirty="0" err="1">
                <a:solidFill>
                  <a:srgbClr val="000000"/>
                </a:solidFill>
              </a:rPr>
              <a:t>i</a:t>
            </a:r>
            <a:r>
              <a:rPr lang="en-US" dirty="0">
                <a:solidFill>
                  <a:srgbClr val="000000"/>
                </a:solidFill>
              </a:rPr>
              <a:t>) definition of key terms in CS;</a:t>
            </a:r>
          </a:p>
          <a:p>
            <a:pPr algn="l"/>
            <a:r>
              <a:rPr lang="en-US" dirty="0">
                <a:solidFill>
                  <a:srgbClr val="000000"/>
                </a:solidFill>
              </a:rPr>
              <a:t>	ii) practices for classroom and for personal use;</a:t>
            </a:r>
          </a:p>
          <a:p>
            <a:pPr algn="l"/>
            <a:r>
              <a:rPr lang="en-US" dirty="0">
                <a:solidFill>
                  <a:srgbClr val="000000"/>
                </a:solidFill>
              </a:rPr>
              <a:t>	iii) ethical issues in CS;</a:t>
            </a:r>
          </a:p>
          <a:p>
            <a:pPr algn="l"/>
            <a:r>
              <a:rPr lang="en-US" dirty="0">
                <a:solidFill>
                  <a:srgbClr val="000000"/>
                </a:solidFill>
              </a:rPr>
              <a:t>	iv) epistemology/ways of knowing/worldviews of </a:t>
            </a:r>
          </a:p>
          <a:p>
            <a:pPr algn="l"/>
            <a:r>
              <a:rPr lang="en-US" dirty="0">
                <a:solidFill>
                  <a:srgbClr val="000000"/>
                </a:solidFill>
              </a:rPr>
              <a:t>		contemplative traditions;</a:t>
            </a:r>
          </a:p>
          <a:p>
            <a:pPr algn="l"/>
            <a:r>
              <a:rPr lang="en-US" dirty="0">
                <a:solidFill>
                  <a:srgbClr val="000000"/>
                </a:solidFill>
              </a:rPr>
              <a:t>	v) social/cultural influences (new media, commodification, </a:t>
            </a:r>
          </a:p>
          <a:p>
            <a:pPr algn="l"/>
            <a:r>
              <a:rPr lang="en-US" dirty="0">
                <a:solidFill>
                  <a:srgbClr val="000000"/>
                </a:solidFill>
              </a:rPr>
              <a:t>		therapy, etc.)</a:t>
            </a:r>
          </a:p>
          <a:p>
            <a:pPr algn="l"/>
            <a:r>
              <a:rPr lang="en-US" dirty="0">
                <a:solidFill>
                  <a:srgbClr val="000000"/>
                </a:solidFill>
              </a:rPr>
              <a:t>	vi) how to address lack of academic reward system for 				   		contemplative practice </a:t>
            </a:r>
          </a:p>
        </p:txBody>
      </p:sp>
    </p:spTree>
    <p:extLst>
      <p:ext uri="{BB962C8B-B14F-4D97-AF65-F5344CB8AC3E}">
        <p14:creationId xmlns:p14="http://schemas.microsoft.com/office/powerpoint/2010/main" val="440591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7867" y="643047"/>
            <a:ext cx="12479866" cy="8956298"/>
          </a:xfrm>
          <a:prstGeom prst="rect">
            <a:avLst/>
          </a:prstGeom>
        </p:spPr>
        <p:txBody>
          <a:bodyPr wrap="square">
            <a:spAutoFit/>
          </a:bodyPr>
          <a:lstStyle/>
          <a:p>
            <a:pPr algn="l"/>
            <a:r>
              <a:rPr lang="en-US" b="1" dirty="0">
                <a:solidFill>
                  <a:srgbClr val="800000"/>
                </a:solidFill>
              </a:rPr>
              <a:t>II) Movies </a:t>
            </a:r>
            <a:r>
              <a:rPr lang="en-US" dirty="0">
                <a:solidFill>
                  <a:schemeClr val="tx1"/>
                </a:solidFill>
              </a:rPr>
              <a:t>(ex.: </a:t>
            </a:r>
            <a:r>
              <a:rPr lang="en-US" i="1" dirty="0">
                <a:solidFill>
                  <a:schemeClr val="tx1"/>
                </a:solidFill>
              </a:rPr>
              <a:t>Samsara, Doing </a:t>
            </a:r>
            <a:r>
              <a:rPr lang="en-US" i="1" dirty="0" err="1">
                <a:solidFill>
                  <a:schemeClr val="tx1"/>
                </a:solidFill>
              </a:rPr>
              <a:t>Vipassana</a:t>
            </a:r>
            <a:r>
              <a:rPr lang="en-US" i="1" dirty="0">
                <a:solidFill>
                  <a:schemeClr val="tx1"/>
                </a:solidFill>
              </a:rPr>
              <a:t>/Doing Time, In Pursuit of Silence, </a:t>
            </a:r>
            <a:r>
              <a:rPr lang="en-US" i="1" dirty="0" err="1">
                <a:solidFill>
                  <a:schemeClr val="tx1"/>
                </a:solidFill>
              </a:rPr>
              <a:t>Kumare</a:t>
            </a:r>
            <a:r>
              <a:rPr lang="en-US" dirty="0">
                <a:solidFill>
                  <a:schemeClr val="tx1"/>
                </a:solidFill>
              </a:rPr>
              <a:t>) </a:t>
            </a:r>
          </a:p>
          <a:p>
            <a:pPr algn="l"/>
            <a:endParaRPr lang="en-US" dirty="0">
              <a:solidFill>
                <a:schemeClr val="tx1"/>
              </a:solidFill>
            </a:endParaRPr>
          </a:p>
          <a:p>
            <a:pPr algn="l"/>
            <a:r>
              <a:rPr lang="en-US" b="1" dirty="0">
                <a:solidFill>
                  <a:srgbClr val="800000"/>
                </a:solidFill>
              </a:rPr>
              <a:t>III) Other activities:</a:t>
            </a:r>
          </a:p>
          <a:p>
            <a:pPr algn="l"/>
            <a:r>
              <a:rPr lang="en-US" dirty="0">
                <a:solidFill>
                  <a:schemeClr val="tx1"/>
                </a:solidFill>
              </a:rPr>
              <a:t>A Counseling Center staff member leads a number of 5-week student group meetings about using meditation etc. to address stress, anxiety, and sleep issues based on</a:t>
            </a:r>
            <a:r>
              <a:rPr lang="en-US" i="1" dirty="0">
                <a:solidFill>
                  <a:schemeClr val="tx1"/>
                </a:solidFill>
              </a:rPr>
              <a:t> Mindfulness for the Next Generation </a:t>
            </a:r>
            <a:r>
              <a:rPr lang="en-US" dirty="0">
                <a:solidFill>
                  <a:schemeClr val="tx1"/>
                </a:solidFill>
              </a:rPr>
              <a:t>(H. Rogers, M. </a:t>
            </a:r>
            <a:r>
              <a:rPr lang="en-US" dirty="0" err="1">
                <a:solidFill>
                  <a:schemeClr val="tx1"/>
                </a:solidFill>
              </a:rPr>
              <a:t>Maytan</a:t>
            </a:r>
            <a:r>
              <a:rPr lang="en-US" dirty="0">
                <a:solidFill>
                  <a:schemeClr val="tx1"/>
                </a:solidFill>
              </a:rPr>
              <a:t>)</a:t>
            </a:r>
          </a:p>
          <a:p>
            <a:pPr algn="l"/>
            <a:endParaRPr lang="en-US" dirty="0">
              <a:solidFill>
                <a:schemeClr val="tx1"/>
              </a:solidFill>
            </a:endParaRPr>
          </a:p>
          <a:p>
            <a:pPr algn="l"/>
            <a:r>
              <a:rPr lang="en-US" dirty="0">
                <a:solidFill>
                  <a:schemeClr val="tx1"/>
                </a:solidFill>
              </a:rPr>
              <a:t>Weekly meditations at Religious and Spiritual Life office, Brite Divinity staff member leads weekly Zen meditation and silent sits</a:t>
            </a:r>
          </a:p>
          <a:p>
            <a:pPr algn="l"/>
            <a:endParaRPr lang="en-US" dirty="0">
              <a:solidFill>
                <a:schemeClr val="tx1"/>
              </a:solidFill>
            </a:endParaRPr>
          </a:p>
          <a:p>
            <a:pPr algn="l"/>
            <a:r>
              <a:rPr lang="en-US" dirty="0">
                <a:solidFill>
                  <a:schemeClr val="tx1"/>
                </a:solidFill>
              </a:rPr>
              <a:t>Labyrinth and “</a:t>
            </a:r>
            <a:r>
              <a:rPr lang="en-US" dirty="0" err="1">
                <a:solidFill>
                  <a:schemeClr val="tx1"/>
                </a:solidFill>
              </a:rPr>
              <a:t>Froghenge</a:t>
            </a:r>
            <a:r>
              <a:rPr lang="en-US" dirty="0">
                <a:solidFill>
                  <a:schemeClr val="tx1"/>
                </a:solidFill>
              </a:rPr>
              <a:t>” walks</a:t>
            </a:r>
          </a:p>
          <a:p>
            <a:pPr algn="l"/>
            <a:endParaRPr lang="en-US" dirty="0">
              <a:solidFill>
                <a:schemeClr val="tx1"/>
              </a:solidFill>
            </a:endParaRPr>
          </a:p>
          <a:p>
            <a:pPr algn="l"/>
            <a:endParaRPr lang="en-US" b="1" dirty="0">
              <a:solidFill>
                <a:srgbClr val="800000"/>
              </a:solidFill>
            </a:endParaRPr>
          </a:p>
          <a:p>
            <a:pPr algn="l"/>
            <a:endParaRPr lang="en-US" dirty="0">
              <a:solidFill>
                <a:schemeClr val="tx1"/>
              </a:solidFill>
            </a:endParaRPr>
          </a:p>
        </p:txBody>
      </p:sp>
    </p:spTree>
    <p:extLst>
      <p:ext uri="{BB962C8B-B14F-4D97-AF65-F5344CB8AC3E}">
        <p14:creationId xmlns:p14="http://schemas.microsoft.com/office/powerpoint/2010/main" val="4405919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00667" y="1473201"/>
            <a:ext cx="10430933" cy="5078313"/>
          </a:xfrm>
          <a:prstGeom prst="rect">
            <a:avLst/>
          </a:prstGeom>
          <a:noFill/>
        </p:spPr>
        <p:txBody>
          <a:bodyPr wrap="square" rtlCol="0">
            <a:spAutoFit/>
          </a:bodyPr>
          <a:lstStyle/>
          <a:p>
            <a:r>
              <a:rPr lang="en-US" b="1" dirty="0">
                <a:solidFill>
                  <a:schemeClr val="accent1"/>
                </a:solidFill>
              </a:rPr>
              <a:t>Courses</a:t>
            </a:r>
          </a:p>
          <a:p>
            <a:endParaRPr lang="en-US" dirty="0">
              <a:solidFill>
                <a:srgbClr val="C00000"/>
              </a:solidFill>
            </a:endParaRPr>
          </a:p>
          <a:p>
            <a:r>
              <a:rPr lang="en-US" dirty="0">
                <a:solidFill>
                  <a:schemeClr val="tx1"/>
                </a:solidFill>
              </a:rPr>
              <a:t>While there is no Contemplative Studies minor with designated courses, we and an increasing number of colleagues include contemplative exercises in various courses, including  a course on Buddhism as well as those in philosophy, anthropology, nursing, and dance. We are also invited to discuss CS and lead exercises in other classes including business and media ethics.</a:t>
            </a:r>
          </a:p>
        </p:txBody>
      </p:sp>
    </p:spTree>
    <p:extLst>
      <p:ext uri="{BB962C8B-B14F-4D97-AF65-F5344CB8AC3E}">
        <p14:creationId xmlns:p14="http://schemas.microsoft.com/office/powerpoint/2010/main" val="12534509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91733" y="1506647"/>
            <a:ext cx="10092267" cy="7294305"/>
          </a:xfrm>
          <a:prstGeom prst="rect">
            <a:avLst/>
          </a:prstGeom>
        </p:spPr>
        <p:txBody>
          <a:bodyPr wrap="square">
            <a:spAutoFit/>
          </a:bodyPr>
          <a:lstStyle/>
          <a:p>
            <a:r>
              <a:rPr lang="en-US" b="1" dirty="0">
                <a:solidFill>
                  <a:srgbClr val="800000"/>
                </a:solidFill>
              </a:rPr>
              <a:t>Funding sources</a:t>
            </a:r>
          </a:p>
          <a:p>
            <a:endParaRPr lang="en-US" b="1" dirty="0">
              <a:solidFill>
                <a:srgbClr val="800000"/>
              </a:solidFill>
            </a:endParaRPr>
          </a:p>
          <a:p>
            <a:pPr lvl="2" algn="l"/>
            <a:r>
              <a:rPr lang="en-US" dirty="0">
                <a:solidFill>
                  <a:schemeClr val="tx1"/>
                </a:solidFill>
              </a:rPr>
              <a:t>Center for Teaching Excellence</a:t>
            </a:r>
          </a:p>
          <a:p>
            <a:pPr lvl="2" algn="l"/>
            <a:r>
              <a:rPr lang="en-US" dirty="0">
                <a:solidFill>
                  <a:schemeClr val="tx1"/>
                </a:solidFill>
              </a:rPr>
              <a:t>Liberal Arts college</a:t>
            </a:r>
          </a:p>
          <a:p>
            <a:pPr lvl="2" algn="l"/>
            <a:r>
              <a:rPr lang="en-US" dirty="0">
                <a:solidFill>
                  <a:schemeClr val="tx1"/>
                </a:solidFill>
              </a:rPr>
              <a:t>Honors College</a:t>
            </a:r>
          </a:p>
          <a:p>
            <a:pPr lvl="2" algn="l"/>
            <a:r>
              <a:rPr lang="en-US" dirty="0">
                <a:solidFill>
                  <a:schemeClr val="tx1"/>
                </a:solidFill>
              </a:rPr>
              <a:t>Nursing and Science and Engineering Colleges</a:t>
            </a:r>
          </a:p>
          <a:p>
            <a:pPr lvl="2" algn="l"/>
            <a:r>
              <a:rPr lang="en-US" dirty="0">
                <a:solidFill>
                  <a:schemeClr val="tx1"/>
                </a:solidFill>
              </a:rPr>
              <a:t>Religion Department</a:t>
            </a:r>
          </a:p>
          <a:p>
            <a:pPr lvl="2" algn="l"/>
            <a:r>
              <a:rPr lang="en-US" dirty="0">
                <a:solidFill>
                  <a:schemeClr val="tx1"/>
                </a:solidFill>
              </a:rPr>
              <a:t>Asian Studies minor</a:t>
            </a:r>
          </a:p>
          <a:p>
            <a:pPr lvl="2" algn="l"/>
            <a:r>
              <a:rPr lang="en-US" dirty="0">
                <a:solidFill>
                  <a:schemeClr val="tx1"/>
                </a:solidFill>
              </a:rPr>
              <a:t>TCU Global Citizenship Program</a:t>
            </a:r>
          </a:p>
          <a:p>
            <a:pPr lvl="2" algn="l"/>
            <a:r>
              <a:rPr lang="en-US" dirty="0">
                <a:solidFill>
                  <a:schemeClr val="tx1"/>
                </a:solidFill>
              </a:rPr>
              <a:t>International Studies Programs</a:t>
            </a:r>
          </a:p>
          <a:p>
            <a:pPr lvl="2" algn="l"/>
            <a:endParaRPr lang="en-US" dirty="0">
              <a:solidFill>
                <a:schemeClr val="tx1"/>
              </a:solidFill>
            </a:endParaRPr>
          </a:p>
          <a:p>
            <a:pPr lvl="2"/>
            <a:r>
              <a:rPr lang="en-US" dirty="0">
                <a:solidFill>
                  <a:schemeClr val="tx1"/>
                </a:solidFill>
              </a:rPr>
              <a:t>We also plan to ask for funds from the new Medical School</a:t>
            </a:r>
          </a:p>
        </p:txBody>
      </p:sp>
    </p:spTree>
    <p:extLst>
      <p:ext uri="{BB962C8B-B14F-4D97-AF65-F5344CB8AC3E}">
        <p14:creationId xmlns:p14="http://schemas.microsoft.com/office/powerpoint/2010/main" val="4405919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91733" y="1506647"/>
            <a:ext cx="10092267" cy="7294305"/>
          </a:xfrm>
          <a:prstGeom prst="rect">
            <a:avLst/>
          </a:prstGeom>
        </p:spPr>
        <p:txBody>
          <a:bodyPr wrap="square">
            <a:spAutoFit/>
          </a:bodyPr>
          <a:lstStyle/>
          <a:p>
            <a:pPr algn="l"/>
            <a:r>
              <a:rPr lang="en-US" b="1" dirty="0">
                <a:solidFill>
                  <a:srgbClr val="800000"/>
                </a:solidFill>
              </a:rPr>
              <a:t>SELECTED MAJOR ACTIVITIES BY SEMESTER</a:t>
            </a:r>
            <a:endParaRPr lang="en-US" dirty="0">
              <a:solidFill>
                <a:srgbClr val="800000"/>
              </a:solidFill>
            </a:endParaRPr>
          </a:p>
          <a:p>
            <a:pPr algn="l"/>
            <a:r>
              <a:rPr lang="en-US" b="1" dirty="0">
                <a:solidFill>
                  <a:schemeClr val="tx1"/>
                </a:solidFill>
              </a:rPr>
              <a:t> </a:t>
            </a:r>
            <a:endParaRPr lang="en-US" dirty="0">
              <a:solidFill>
                <a:schemeClr val="tx1"/>
              </a:solidFill>
            </a:endParaRPr>
          </a:p>
          <a:p>
            <a:pPr algn="l"/>
            <a:r>
              <a:rPr lang="en-US" b="1" dirty="0">
                <a:solidFill>
                  <a:srgbClr val="800000"/>
                </a:solidFill>
              </a:rPr>
              <a:t>Fall 2012 </a:t>
            </a:r>
            <a:r>
              <a:rPr lang="en-US" b="1" dirty="0">
                <a:solidFill>
                  <a:schemeClr val="tx1"/>
                </a:solidFill>
              </a:rPr>
              <a:t>(</a:t>
            </a:r>
            <a:r>
              <a:rPr lang="en-US" dirty="0">
                <a:solidFill>
                  <a:schemeClr val="tx1"/>
                </a:solidFill>
              </a:rPr>
              <a:t>first group event): “What is Contemplative Studies, and what is its place at TCU?” </a:t>
            </a:r>
          </a:p>
          <a:p>
            <a:pPr algn="l"/>
            <a:endParaRPr lang="en-US" dirty="0">
              <a:solidFill>
                <a:schemeClr val="tx1"/>
              </a:solidFill>
            </a:endParaRPr>
          </a:p>
          <a:p>
            <a:pPr algn="l"/>
            <a:r>
              <a:rPr lang="en-US" dirty="0">
                <a:solidFill>
                  <a:schemeClr val="tx1"/>
                </a:solidFill>
              </a:rPr>
              <a:t>Brainstorming and networking</a:t>
            </a:r>
          </a:p>
          <a:p>
            <a:pPr algn="l"/>
            <a:endParaRPr lang="en-US" dirty="0">
              <a:solidFill>
                <a:schemeClr val="tx1"/>
              </a:solidFill>
            </a:endParaRPr>
          </a:p>
          <a:p>
            <a:pPr algn="l"/>
            <a:r>
              <a:rPr lang="en-US" dirty="0">
                <a:solidFill>
                  <a:schemeClr val="tx1"/>
                </a:solidFill>
              </a:rPr>
              <a:t>We began holding additional monthly meetings/events as indicated above</a:t>
            </a:r>
          </a:p>
          <a:p>
            <a:pPr algn="l"/>
            <a:endParaRPr lang="en-US" dirty="0">
              <a:solidFill>
                <a:schemeClr val="tx1"/>
              </a:solidFill>
            </a:endParaRPr>
          </a:p>
          <a:p>
            <a:pPr algn="l"/>
            <a:r>
              <a:rPr lang="en-US" b="1" dirty="0">
                <a:solidFill>
                  <a:srgbClr val="800000"/>
                </a:solidFill>
              </a:rPr>
              <a:t>Spring 2013:</a:t>
            </a:r>
            <a:r>
              <a:rPr lang="en-US" dirty="0">
                <a:solidFill>
                  <a:srgbClr val="800000"/>
                </a:solidFill>
              </a:rPr>
              <a:t>  </a:t>
            </a:r>
            <a:r>
              <a:rPr lang="en-US" dirty="0">
                <a:solidFill>
                  <a:schemeClr val="tx1"/>
                </a:solidFill>
              </a:rPr>
              <a:t>Stress, wellness, and contemplative practice workshop co-sponsored with TCU nursing program</a:t>
            </a:r>
          </a:p>
        </p:txBody>
      </p:sp>
    </p:spTree>
    <p:extLst>
      <p:ext uri="{BB962C8B-B14F-4D97-AF65-F5344CB8AC3E}">
        <p14:creationId xmlns:p14="http://schemas.microsoft.com/office/powerpoint/2010/main" val="4405919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91733" y="1506647"/>
            <a:ext cx="10092267" cy="7294305"/>
          </a:xfrm>
          <a:prstGeom prst="rect">
            <a:avLst/>
          </a:prstGeom>
        </p:spPr>
        <p:txBody>
          <a:bodyPr wrap="square">
            <a:spAutoFit/>
          </a:bodyPr>
          <a:lstStyle/>
          <a:p>
            <a:pPr algn="l"/>
            <a:r>
              <a:rPr lang="en-US" b="1" dirty="0">
                <a:solidFill>
                  <a:srgbClr val="800000"/>
                </a:solidFill>
              </a:rPr>
              <a:t>Fall 2013:</a:t>
            </a:r>
            <a:r>
              <a:rPr lang="en-US" dirty="0">
                <a:solidFill>
                  <a:srgbClr val="800000"/>
                </a:solidFill>
              </a:rPr>
              <a:t>  </a:t>
            </a:r>
            <a:r>
              <a:rPr lang="en-US" dirty="0">
                <a:solidFill>
                  <a:schemeClr val="tx1"/>
                </a:solidFill>
              </a:rPr>
              <a:t>Louis </a:t>
            </a:r>
            <a:r>
              <a:rPr lang="en-US" dirty="0" err="1">
                <a:solidFill>
                  <a:schemeClr val="tx1"/>
                </a:solidFill>
              </a:rPr>
              <a:t>Komjathy</a:t>
            </a:r>
            <a:r>
              <a:rPr lang="en-US" dirty="0">
                <a:solidFill>
                  <a:schemeClr val="tx1"/>
                </a:solidFill>
              </a:rPr>
              <a:t> (Univ. San Diego) spoke on “Imagining the Contemplative University” and “Studying What One Practices and Practicing What One Studies: A Daoist Professor’s Perspective”</a:t>
            </a:r>
          </a:p>
          <a:p>
            <a:pPr algn="l"/>
            <a:endParaRPr lang="en-US" dirty="0">
              <a:solidFill>
                <a:schemeClr val="tx1"/>
              </a:solidFill>
            </a:endParaRPr>
          </a:p>
          <a:p>
            <a:pPr algn="l"/>
            <a:r>
              <a:rPr lang="en-US" b="1" dirty="0">
                <a:solidFill>
                  <a:srgbClr val="800000"/>
                </a:solidFill>
              </a:rPr>
              <a:t>Spring 2014:</a:t>
            </a:r>
            <a:r>
              <a:rPr lang="en-US" dirty="0">
                <a:solidFill>
                  <a:srgbClr val="800000"/>
                </a:solidFill>
              </a:rPr>
              <a:t> </a:t>
            </a:r>
            <a:r>
              <a:rPr lang="en-US" dirty="0">
                <a:solidFill>
                  <a:schemeClr val="tx1"/>
                </a:solidFill>
              </a:rPr>
              <a:t>Ruben </a:t>
            </a:r>
            <a:r>
              <a:rPr lang="en-US" dirty="0" err="1">
                <a:solidFill>
                  <a:schemeClr val="tx1"/>
                </a:solidFill>
              </a:rPr>
              <a:t>Habito</a:t>
            </a:r>
            <a:r>
              <a:rPr lang="en-US" dirty="0">
                <a:solidFill>
                  <a:schemeClr val="tx1"/>
                </a:solidFill>
              </a:rPr>
              <a:t> (SMU/Perkins), "Christian Contemplation and Buddhist Practice,” presentations for undergraduates and divinity school students</a:t>
            </a:r>
          </a:p>
          <a:p>
            <a:pPr algn="l"/>
            <a:endParaRPr lang="en-US" dirty="0">
              <a:solidFill>
                <a:schemeClr val="tx1"/>
              </a:solidFill>
            </a:endParaRPr>
          </a:p>
          <a:p>
            <a:pPr algn="l"/>
            <a:r>
              <a:rPr lang="en-US" dirty="0">
                <a:solidFill>
                  <a:schemeClr val="tx1"/>
                </a:solidFill>
              </a:rPr>
              <a:t>Also, “Cognitive Neuroscience and Meditation,” by a psychology faculty member and student (on surfing as meditation)</a:t>
            </a:r>
          </a:p>
        </p:txBody>
      </p:sp>
    </p:spTree>
    <p:extLst>
      <p:ext uri="{BB962C8B-B14F-4D97-AF65-F5344CB8AC3E}">
        <p14:creationId xmlns:p14="http://schemas.microsoft.com/office/powerpoint/2010/main" val="440591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1" y="626533"/>
            <a:ext cx="11294533" cy="7848302"/>
          </a:xfrm>
          <a:prstGeom prst="rect">
            <a:avLst/>
          </a:prstGeom>
          <a:noFill/>
        </p:spPr>
        <p:txBody>
          <a:bodyPr wrap="square" rtlCol="0">
            <a:spAutoFit/>
          </a:bodyPr>
          <a:lstStyle/>
          <a:p>
            <a:r>
              <a:rPr lang="en-US" b="1" dirty="0">
                <a:solidFill>
                  <a:schemeClr val="accent1"/>
                </a:solidFill>
              </a:rPr>
              <a:t>What is contemplation?</a:t>
            </a:r>
          </a:p>
          <a:p>
            <a:endParaRPr lang="en-US" dirty="0">
              <a:solidFill>
                <a:schemeClr val="tx1"/>
              </a:solidFill>
            </a:endParaRPr>
          </a:p>
          <a:p>
            <a:r>
              <a:rPr lang="en-US" dirty="0">
                <a:solidFill>
                  <a:schemeClr val="tx1"/>
                </a:solidFill>
              </a:rPr>
              <a:t>There is no agreed upon definition of contemplation, but it can be used as a cross-cultural umbrella term, referring to </a:t>
            </a:r>
            <a:r>
              <a:rPr lang="en-US" b="1" dirty="0">
                <a:solidFill>
                  <a:schemeClr val="tx1"/>
                </a:solidFill>
              </a:rPr>
              <a:t>a broad array of ways of reflection and focusing attention, </a:t>
            </a:r>
            <a:r>
              <a:rPr lang="en-US" dirty="0">
                <a:solidFill>
                  <a:schemeClr val="tx1"/>
                </a:solidFill>
              </a:rPr>
              <a:t>sometimes but certainly not always part of a religious tradition. </a:t>
            </a:r>
          </a:p>
          <a:p>
            <a:endParaRPr lang="en-US" dirty="0">
              <a:solidFill>
                <a:schemeClr val="tx1"/>
              </a:solidFill>
            </a:endParaRPr>
          </a:p>
          <a:p>
            <a:r>
              <a:rPr lang="en-US" dirty="0">
                <a:solidFill>
                  <a:schemeClr val="tx1"/>
                </a:solidFill>
              </a:rPr>
              <a:t> It often includes a present-centered inward focus of attention and/or detached observation, suspending judgment and ego-based thinking and feeling. Aims range from a sense of calm to higher insight or wisdom.</a:t>
            </a:r>
          </a:p>
          <a:p>
            <a:r>
              <a:rPr lang="en-US" dirty="0"/>
              <a:t>.</a:t>
            </a:r>
          </a:p>
          <a:p>
            <a:endParaRPr lang="en-US" dirty="0"/>
          </a:p>
        </p:txBody>
      </p:sp>
    </p:spTree>
    <p:extLst>
      <p:ext uri="{BB962C8B-B14F-4D97-AF65-F5344CB8AC3E}">
        <p14:creationId xmlns:p14="http://schemas.microsoft.com/office/powerpoint/2010/main" val="8313576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91733" y="1506647"/>
            <a:ext cx="10092267" cy="7294305"/>
          </a:xfrm>
          <a:prstGeom prst="rect">
            <a:avLst/>
          </a:prstGeom>
        </p:spPr>
        <p:txBody>
          <a:bodyPr wrap="square">
            <a:spAutoFit/>
          </a:bodyPr>
          <a:lstStyle/>
          <a:p>
            <a:pPr algn="l"/>
            <a:r>
              <a:rPr lang="en-US" b="1" dirty="0">
                <a:solidFill>
                  <a:srgbClr val="800000"/>
                </a:solidFill>
              </a:rPr>
              <a:t>Fall 2014:</a:t>
            </a:r>
            <a:r>
              <a:rPr lang="en-US" dirty="0">
                <a:solidFill>
                  <a:srgbClr val="800000"/>
                </a:solidFill>
              </a:rPr>
              <a:t>  </a:t>
            </a:r>
            <a:r>
              <a:rPr lang="en-US" dirty="0">
                <a:solidFill>
                  <a:schemeClr val="tx1"/>
                </a:solidFill>
              </a:rPr>
              <a:t>Barbara Dilley of </a:t>
            </a:r>
            <a:r>
              <a:rPr lang="en-US" dirty="0" err="1">
                <a:solidFill>
                  <a:schemeClr val="tx1"/>
                </a:solidFill>
              </a:rPr>
              <a:t>Naropa</a:t>
            </a:r>
            <a:r>
              <a:rPr lang="en-US" dirty="0">
                <a:solidFill>
                  <a:schemeClr val="tx1"/>
                </a:solidFill>
              </a:rPr>
              <a:t> University, presentations on contemplative movement </a:t>
            </a:r>
          </a:p>
          <a:p>
            <a:pPr algn="l"/>
            <a:endParaRPr lang="en-US" dirty="0">
              <a:solidFill>
                <a:schemeClr val="tx1"/>
              </a:solidFill>
            </a:endParaRPr>
          </a:p>
          <a:p>
            <a:pPr algn="l"/>
            <a:r>
              <a:rPr lang="en-US" dirty="0">
                <a:solidFill>
                  <a:schemeClr val="tx1"/>
                </a:solidFill>
              </a:rPr>
              <a:t>Off campus presentations at numerous conferences attended by steering committee members</a:t>
            </a:r>
          </a:p>
          <a:p>
            <a:pPr algn="l"/>
            <a:endParaRPr lang="en-US" dirty="0">
              <a:solidFill>
                <a:schemeClr val="tx1"/>
              </a:solidFill>
            </a:endParaRPr>
          </a:p>
          <a:p>
            <a:pPr algn="l"/>
            <a:r>
              <a:rPr lang="en-US" b="1" dirty="0">
                <a:solidFill>
                  <a:srgbClr val="800000"/>
                </a:solidFill>
              </a:rPr>
              <a:t>Spring 2015</a:t>
            </a:r>
            <a:r>
              <a:rPr lang="en-US" dirty="0">
                <a:solidFill>
                  <a:srgbClr val="800000"/>
                </a:solidFill>
              </a:rPr>
              <a:t>: </a:t>
            </a:r>
            <a:r>
              <a:rPr lang="en-US" dirty="0">
                <a:solidFill>
                  <a:schemeClr val="tx1"/>
                </a:solidFill>
              </a:rPr>
              <a:t>“</a:t>
            </a:r>
            <a:r>
              <a:rPr lang="en-US" dirty="0" err="1">
                <a:solidFill>
                  <a:schemeClr val="tx1"/>
                </a:solidFill>
              </a:rPr>
              <a:t>Mindbodyness</a:t>
            </a:r>
            <a:r>
              <a:rPr lang="en-US" dirty="0">
                <a:solidFill>
                  <a:schemeClr val="tx1"/>
                </a:solidFill>
              </a:rPr>
              <a:t>” course, Andy Fort and modern dance professor</a:t>
            </a:r>
          </a:p>
          <a:p>
            <a:pPr algn="l"/>
            <a:endParaRPr lang="en-US" dirty="0">
              <a:solidFill>
                <a:schemeClr val="tx1"/>
              </a:solidFill>
            </a:endParaRPr>
          </a:p>
          <a:p>
            <a:pPr algn="l"/>
            <a:r>
              <a:rPr lang="en-US" dirty="0">
                <a:solidFill>
                  <a:schemeClr val="tx1"/>
                </a:solidFill>
              </a:rPr>
              <a:t>Start of annual contemplative poetry competition (17-30 entries submitted) </a:t>
            </a:r>
          </a:p>
          <a:p>
            <a:pPr algn="l"/>
            <a:r>
              <a:rPr lang="en-US" dirty="0">
                <a:solidFill>
                  <a:schemeClr val="tx1"/>
                </a:solidFill>
              </a:rPr>
              <a:t>Cash prize and winning poem placed in TCU student literary magazine</a:t>
            </a:r>
          </a:p>
        </p:txBody>
      </p:sp>
    </p:spTree>
    <p:extLst>
      <p:ext uri="{BB962C8B-B14F-4D97-AF65-F5344CB8AC3E}">
        <p14:creationId xmlns:p14="http://schemas.microsoft.com/office/powerpoint/2010/main" val="4405919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5851" y="700088"/>
            <a:ext cx="10598150" cy="7848302"/>
          </a:xfrm>
          <a:prstGeom prst="rect">
            <a:avLst/>
          </a:prstGeom>
        </p:spPr>
        <p:txBody>
          <a:bodyPr wrap="square">
            <a:spAutoFit/>
          </a:bodyPr>
          <a:lstStyle/>
          <a:p>
            <a:pPr algn="l"/>
            <a:r>
              <a:rPr lang="en-US" b="1" dirty="0">
                <a:solidFill>
                  <a:srgbClr val="800000"/>
                </a:solidFill>
              </a:rPr>
              <a:t>Fall 2015:</a:t>
            </a:r>
            <a:endParaRPr lang="en-US" dirty="0">
              <a:solidFill>
                <a:schemeClr val="tx1"/>
              </a:solidFill>
            </a:endParaRPr>
          </a:p>
          <a:p>
            <a:pPr algn="l"/>
            <a:r>
              <a:rPr lang="en-US" dirty="0">
                <a:solidFill>
                  <a:schemeClr val="tx1"/>
                </a:solidFill>
              </a:rPr>
              <a:t>Counseling and Contemplation,” </a:t>
            </a:r>
            <a:r>
              <a:rPr lang="en-US" dirty="0" err="1">
                <a:solidFill>
                  <a:schemeClr val="tx1"/>
                </a:solidFill>
              </a:rPr>
              <a:t>Sumith</a:t>
            </a:r>
            <a:r>
              <a:rPr lang="en-US" dirty="0">
                <a:solidFill>
                  <a:schemeClr val="tx1"/>
                </a:solidFill>
              </a:rPr>
              <a:t> Fernando</a:t>
            </a:r>
          </a:p>
          <a:p>
            <a:pPr algn="l"/>
            <a:endParaRPr lang="en-US" dirty="0">
              <a:solidFill>
                <a:schemeClr val="tx1"/>
              </a:solidFill>
            </a:endParaRPr>
          </a:p>
          <a:p>
            <a:pPr algn="l"/>
            <a:r>
              <a:rPr lang="en-US" dirty="0">
                <a:solidFill>
                  <a:schemeClr val="tx1"/>
                </a:solidFill>
              </a:rPr>
              <a:t>“Contemplation and Social Justice Issues” conversation</a:t>
            </a:r>
          </a:p>
          <a:p>
            <a:pPr algn="l"/>
            <a:endParaRPr lang="en-US" dirty="0">
              <a:solidFill>
                <a:schemeClr val="tx1"/>
              </a:solidFill>
            </a:endParaRPr>
          </a:p>
          <a:p>
            <a:pPr algn="l"/>
            <a:r>
              <a:rPr lang="en-US" b="1" dirty="0">
                <a:solidFill>
                  <a:srgbClr val="800000"/>
                </a:solidFill>
              </a:rPr>
              <a:t>Spring 2016:</a:t>
            </a:r>
            <a:r>
              <a:rPr lang="en-US" dirty="0">
                <a:solidFill>
                  <a:srgbClr val="800000"/>
                </a:solidFill>
              </a:rPr>
              <a:t>  </a:t>
            </a:r>
            <a:r>
              <a:rPr lang="en-US" dirty="0">
                <a:solidFill>
                  <a:schemeClr val="tx1"/>
                </a:solidFill>
              </a:rPr>
              <a:t>John Dunne, Center for Healthy Minds, Univ. of Wisconsin: “The Contemplative Scientist” and other presentations</a:t>
            </a:r>
          </a:p>
          <a:p>
            <a:pPr algn="l"/>
            <a:endParaRPr lang="en-US" dirty="0">
              <a:solidFill>
                <a:schemeClr val="tx1"/>
              </a:solidFill>
            </a:endParaRPr>
          </a:p>
          <a:p>
            <a:pPr algn="l"/>
            <a:r>
              <a:rPr lang="en-US" dirty="0">
                <a:solidFill>
                  <a:schemeClr val="tx1"/>
                </a:solidFill>
              </a:rPr>
              <a:t>First meeting with Science and Engineering Dean and Medical School faculty concerning connections with new medical school </a:t>
            </a:r>
          </a:p>
          <a:p>
            <a:pPr algn="l"/>
            <a:endParaRPr lang="en-US" dirty="0">
              <a:solidFill>
                <a:schemeClr val="tx1"/>
              </a:solidFill>
            </a:endParaRPr>
          </a:p>
          <a:p>
            <a:pPr algn="l"/>
            <a:r>
              <a:rPr lang="en-US" dirty="0">
                <a:solidFill>
                  <a:schemeClr val="tx1"/>
                </a:solidFill>
              </a:rPr>
              <a:t>Meeting with director of TCU Health Center</a:t>
            </a:r>
          </a:p>
        </p:txBody>
      </p:sp>
    </p:spTree>
    <p:extLst>
      <p:ext uri="{BB962C8B-B14F-4D97-AF65-F5344CB8AC3E}">
        <p14:creationId xmlns:p14="http://schemas.microsoft.com/office/powerpoint/2010/main" val="4405919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91733" y="1506647"/>
            <a:ext cx="10092267" cy="6186309"/>
          </a:xfrm>
          <a:prstGeom prst="rect">
            <a:avLst/>
          </a:prstGeom>
        </p:spPr>
        <p:txBody>
          <a:bodyPr wrap="square">
            <a:spAutoFit/>
          </a:bodyPr>
          <a:lstStyle/>
          <a:p>
            <a:pPr algn="l"/>
            <a:r>
              <a:rPr lang="en-US" b="1" dirty="0">
                <a:solidFill>
                  <a:srgbClr val="800000"/>
                </a:solidFill>
              </a:rPr>
              <a:t>Fall 2016:</a:t>
            </a:r>
            <a:r>
              <a:rPr lang="en-US" dirty="0">
                <a:solidFill>
                  <a:srgbClr val="800000"/>
                </a:solidFill>
              </a:rPr>
              <a:t> </a:t>
            </a:r>
            <a:r>
              <a:rPr lang="en-US" dirty="0">
                <a:solidFill>
                  <a:schemeClr val="tx1"/>
                </a:solidFill>
              </a:rPr>
              <a:t>Bobbi Patterson (Emory University), presentations on contemplative pedagogy</a:t>
            </a:r>
          </a:p>
          <a:p>
            <a:pPr algn="l"/>
            <a:r>
              <a:rPr lang="en-US" dirty="0">
                <a:solidFill>
                  <a:schemeClr val="tx1"/>
                </a:solidFill>
              </a:rPr>
              <a:t> </a:t>
            </a:r>
          </a:p>
          <a:p>
            <a:pPr algn="l"/>
            <a:r>
              <a:rPr lang="en-US" dirty="0">
                <a:solidFill>
                  <a:schemeClr val="tx1"/>
                </a:solidFill>
              </a:rPr>
              <a:t>Mark Dennis’s course “Mindfulness and Millennials” now ongoing</a:t>
            </a:r>
          </a:p>
          <a:p>
            <a:pPr algn="l"/>
            <a:endParaRPr lang="en-US" dirty="0">
              <a:solidFill>
                <a:schemeClr val="tx1"/>
              </a:solidFill>
            </a:endParaRPr>
          </a:p>
          <a:p>
            <a:pPr algn="l"/>
            <a:r>
              <a:rPr lang="en-US" dirty="0">
                <a:solidFill>
                  <a:schemeClr val="tx1"/>
                </a:solidFill>
              </a:rPr>
              <a:t>pedagogy discussion with English/</a:t>
            </a:r>
            <a:r>
              <a:rPr lang="en-US" dirty="0" err="1">
                <a:solidFill>
                  <a:schemeClr val="tx1"/>
                </a:solidFill>
              </a:rPr>
              <a:t>Womens</a:t>
            </a:r>
            <a:r>
              <a:rPr lang="en-US" dirty="0">
                <a:solidFill>
                  <a:schemeClr val="tx1"/>
                </a:solidFill>
              </a:rPr>
              <a:t>’ Studies faculty</a:t>
            </a:r>
          </a:p>
          <a:p>
            <a:pPr algn="l"/>
            <a:endParaRPr lang="en-US" dirty="0">
              <a:solidFill>
                <a:schemeClr val="tx1"/>
              </a:solidFill>
            </a:endParaRPr>
          </a:p>
          <a:p>
            <a:pPr algn="l"/>
            <a:r>
              <a:rPr lang="en-US" dirty="0">
                <a:solidFill>
                  <a:schemeClr val="tx1"/>
                </a:solidFill>
              </a:rPr>
              <a:t>Presentation on Contemplative Studies at Moore Symposium, theme: “What Makes Us Human?”</a:t>
            </a:r>
          </a:p>
        </p:txBody>
      </p:sp>
    </p:spTree>
    <p:extLst>
      <p:ext uri="{BB962C8B-B14F-4D97-AF65-F5344CB8AC3E}">
        <p14:creationId xmlns:p14="http://schemas.microsoft.com/office/powerpoint/2010/main" val="4405919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91733" y="1506647"/>
            <a:ext cx="10092267" cy="6740307"/>
          </a:xfrm>
          <a:prstGeom prst="rect">
            <a:avLst/>
          </a:prstGeom>
        </p:spPr>
        <p:txBody>
          <a:bodyPr wrap="square">
            <a:spAutoFit/>
          </a:bodyPr>
          <a:lstStyle/>
          <a:p>
            <a:pPr algn="l"/>
            <a:r>
              <a:rPr lang="en-US" b="1" dirty="0">
                <a:solidFill>
                  <a:srgbClr val="800000"/>
                </a:solidFill>
              </a:rPr>
              <a:t>Spring 2017:</a:t>
            </a:r>
            <a:r>
              <a:rPr lang="en-US" dirty="0">
                <a:solidFill>
                  <a:srgbClr val="800000"/>
                </a:solidFill>
              </a:rPr>
              <a:t> </a:t>
            </a:r>
            <a:r>
              <a:rPr lang="en-US" dirty="0">
                <a:solidFill>
                  <a:schemeClr val="tx1"/>
                </a:solidFill>
              </a:rPr>
              <a:t>John Dunne and Cliff </a:t>
            </a:r>
            <a:r>
              <a:rPr lang="en-US" dirty="0" err="1">
                <a:solidFill>
                  <a:schemeClr val="tx1"/>
                </a:solidFill>
              </a:rPr>
              <a:t>Saron</a:t>
            </a:r>
            <a:r>
              <a:rPr lang="en-US" dirty="0">
                <a:solidFill>
                  <a:schemeClr val="tx1"/>
                </a:solidFill>
              </a:rPr>
              <a:t> (UC Davis): presentations at TCU Honors Convocation and elsewhere during Honors Week</a:t>
            </a:r>
          </a:p>
          <a:p>
            <a:pPr algn="l"/>
            <a:endParaRPr lang="en-US" dirty="0">
              <a:solidFill>
                <a:schemeClr val="tx1"/>
              </a:solidFill>
            </a:endParaRPr>
          </a:p>
          <a:p>
            <a:pPr algn="l"/>
            <a:r>
              <a:rPr lang="en-US" dirty="0">
                <a:solidFill>
                  <a:schemeClr val="tx1"/>
                </a:solidFill>
              </a:rPr>
              <a:t>Meetings with Honors, Science, and Medical School Deans, and meeting with Medical School communications staff </a:t>
            </a:r>
          </a:p>
          <a:p>
            <a:pPr algn="l"/>
            <a:endParaRPr lang="en-US" dirty="0">
              <a:solidFill>
                <a:schemeClr val="tx1"/>
              </a:solidFill>
            </a:endParaRPr>
          </a:p>
          <a:p>
            <a:pPr algn="l"/>
            <a:r>
              <a:rPr lang="en-US" dirty="0">
                <a:solidFill>
                  <a:schemeClr val="tx1"/>
                </a:solidFill>
              </a:rPr>
              <a:t>“Meditation and Integrative Medicine” presentation</a:t>
            </a:r>
          </a:p>
          <a:p>
            <a:pPr algn="l"/>
            <a:endParaRPr lang="en-US" dirty="0">
              <a:solidFill>
                <a:schemeClr val="tx1"/>
              </a:solidFill>
            </a:endParaRPr>
          </a:p>
          <a:p>
            <a:pPr algn="l"/>
            <a:r>
              <a:rPr lang="en-US" dirty="0">
                <a:solidFill>
                  <a:schemeClr val="tx1"/>
                </a:solidFill>
              </a:rPr>
              <a:t>Philosophy course on Mind, Consciousness, and Self with contemplative elements</a:t>
            </a:r>
          </a:p>
        </p:txBody>
      </p:sp>
    </p:spTree>
    <p:extLst>
      <p:ext uri="{BB962C8B-B14F-4D97-AF65-F5344CB8AC3E}">
        <p14:creationId xmlns:p14="http://schemas.microsoft.com/office/powerpoint/2010/main" val="4405919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533" y="151979"/>
            <a:ext cx="12649200" cy="9510296"/>
          </a:xfrm>
          <a:prstGeom prst="rect">
            <a:avLst/>
          </a:prstGeom>
        </p:spPr>
        <p:txBody>
          <a:bodyPr wrap="square">
            <a:spAutoFit/>
          </a:bodyPr>
          <a:lstStyle/>
          <a:p>
            <a:pPr algn="l"/>
            <a:r>
              <a:rPr lang="en-US" b="1" dirty="0">
                <a:solidFill>
                  <a:srgbClr val="800000"/>
                </a:solidFill>
              </a:rPr>
              <a:t>Fall 2017: </a:t>
            </a:r>
            <a:r>
              <a:rPr lang="en-US" dirty="0">
                <a:solidFill>
                  <a:schemeClr val="tx1"/>
                </a:solidFill>
              </a:rPr>
              <a:t>Andy Fort appointed Green Emeritus Tutor to continue building the Contemplative Studies program</a:t>
            </a:r>
          </a:p>
          <a:p>
            <a:pPr algn="l"/>
            <a:endParaRPr lang="en-US" dirty="0">
              <a:solidFill>
                <a:schemeClr val="tx1"/>
              </a:solidFill>
            </a:endParaRPr>
          </a:p>
          <a:p>
            <a:pPr algn="l"/>
            <a:r>
              <a:rPr lang="en-US" dirty="0">
                <a:solidFill>
                  <a:schemeClr val="tx1"/>
                </a:solidFill>
              </a:rPr>
              <a:t>Follow up meetings with Honors College on a CS course, and with Med School staff, and another visit by Alejandro </a:t>
            </a:r>
            <a:r>
              <a:rPr lang="en-US" dirty="0" err="1">
                <a:solidFill>
                  <a:schemeClr val="tx1"/>
                </a:solidFill>
              </a:rPr>
              <a:t>Chaoul</a:t>
            </a:r>
            <a:r>
              <a:rPr lang="en-US" dirty="0">
                <a:solidFill>
                  <a:schemeClr val="tx1"/>
                </a:solidFill>
              </a:rPr>
              <a:t>, MD Anderson Cancer Center </a:t>
            </a:r>
          </a:p>
          <a:p>
            <a:pPr algn="l"/>
            <a:endParaRPr lang="en-US" dirty="0">
              <a:solidFill>
                <a:schemeClr val="tx1"/>
              </a:solidFill>
            </a:endParaRPr>
          </a:p>
          <a:p>
            <a:pPr algn="l"/>
            <a:r>
              <a:rPr lang="en-US" dirty="0">
                <a:solidFill>
                  <a:schemeClr val="tx1"/>
                </a:solidFill>
              </a:rPr>
              <a:t>panels: </a:t>
            </a:r>
          </a:p>
          <a:p>
            <a:pPr lvl="2" algn="l"/>
            <a:r>
              <a:rPr lang="en-US" dirty="0">
                <a:solidFill>
                  <a:schemeClr val="tx1"/>
                </a:solidFill>
              </a:rPr>
              <a:t>-DACA loving-kindness meditation</a:t>
            </a:r>
          </a:p>
          <a:p>
            <a:pPr lvl="2" algn="l"/>
            <a:r>
              <a:rPr lang="en-US" dirty="0">
                <a:solidFill>
                  <a:schemeClr val="tx1"/>
                </a:solidFill>
              </a:rPr>
              <a:t>-Christian contemplatives</a:t>
            </a:r>
          </a:p>
          <a:p>
            <a:pPr lvl="2" algn="l"/>
            <a:r>
              <a:rPr lang="en-US" dirty="0">
                <a:solidFill>
                  <a:schemeClr val="tx1"/>
                </a:solidFill>
              </a:rPr>
              <a:t>-managing student stress </a:t>
            </a:r>
          </a:p>
          <a:p>
            <a:pPr lvl="2" algn="l"/>
            <a:endParaRPr lang="en-US" dirty="0">
              <a:solidFill>
                <a:schemeClr val="tx1"/>
              </a:solidFill>
            </a:endParaRPr>
          </a:p>
          <a:p>
            <a:pPr lvl="2" algn="l"/>
            <a:r>
              <a:rPr lang="en-US" dirty="0">
                <a:solidFill>
                  <a:schemeClr val="tx1"/>
                </a:solidFill>
              </a:rPr>
              <a:t>Additional courses with contemplative content (Religion, Philosophy, Anthropology, Dance)</a:t>
            </a:r>
          </a:p>
          <a:p>
            <a:pPr lvl="2" algn="l"/>
            <a:endParaRPr lang="en-US" dirty="0">
              <a:solidFill>
                <a:schemeClr val="tx1"/>
              </a:solidFill>
            </a:endParaRPr>
          </a:p>
          <a:p>
            <a:pPr algn="l"/>
            <a:r>
              <a:rPr lang="en-US" dirty="0">
                <a:solidFill>
                  <a:schemeClr val="tx1"/>
                </a:solidFill>
              </a:rPr>
              <a:t>Off campus: Brown think tank on building CS programs in U.S.</a:t>
            </a:r>
          </a:p>
          <a:p>
            <a:pPr algn="l"/>
            <a:endParaRPr lang="en-US" dirty="0">
              <a:solidFill>
                <a:schemeClr val="tx1"/>
              </a:solidFill>
            </a:endParaRPr>
          </a:p>
        </p:txBody>
      </p:sp>
    </p:spTree>
    <p:extLst>
      <p:ext uri="{BB962C8B-B14F-4D97-AF65-F5344CB8AC3E}">
        <p14:creationId xmlns:p14="http://schemas.microsoft.com/office/powerpoint/2010/main" val="4405919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13004800" cy="8402300"/>
          </a:xfrm>
          <a:prstGeom prst="rect">
            <a:avLst/>
          </a:prstGeom>
        </p:spPr>
        <p:txBody>
          <a:bodyPr wrap="square">
            <a:spAutoFit/>
          </a:bodyPr>
          <a:lstStyle/>
          <a:p>
            <a:pPr algn="l"/>
            <a:r>
              <a:rPr lang="en-US" b="1" dirty="0">
                <a:solidFill>
                  <a:srgbClr val="800000"/>
                </a:solidFill>
              </a:rPr>
              <a:t>Spring 2018:</a:t>
            </a:r>
            <a:r>
              <a:rPr lang="en-US" dirty="0">
                <a:solidFill>
                  <a:srgbClr val="800000"/>
                </a:solidFill>
              </a:rPr>
              <a:t> </a:t>
            </a:r>
            <a:r>
              <a:rPr lang="en-US" dirty="0">
                <a:solidFill>
                  <a:schemeClr val="tx1"/>
                </a:solidFill>
              </a:rPr>
              <a:t>Mark Dennis gets course reduction to hold meetings with interested faculty about developing TCU’s CS program and building our first website</a:t>
            </a:r>
          </a:p>
          <a:p>
            <a:pPr algn="l"/>
            <a:endParaRPr lang="en-US" dirty="0">
              <a:solidFill>
                <a:schemeClr val="tx1"/>
              </a:solidFill>
            </a:endParaRPr>
          </a:p>
          <a:p>
            <a:pPr algn="l"/>
            <a:r>
              <a:rPr lang="en-US" dirty="0">
                <a:solidFill>
                  <a:schemeClr val="tx1"/>
                </a:solidFill>
              </a:rPr>
              <a:t>Leaders of MD Anderson’s Center for Integrative Medicine meet with leaders of TCU’s Medical School</a:t>
            </a:r>
          </a:p>
          <a:p>
            <a:pPr algn="l"/>
            <a:endParaRPr lang="en-US" dirty="0">
              <a:solidFill>
                <a:schemeClr val="tx1"/>
              </a:solidFill>
            </a:endParaRPr>
          </a:p>
          <a:p>
            <a:pPr algn="l"/>
            <a:r>
              <a:rPr lang="en-US" dirty="0">
                <a:solidFill>
                  <a:schemeClr val="tx1"/>
                </a:solidFill>
              </a:rPr>
              <a:t>Mindful connectivity panel, </a:t>
            </a:r>
            <a:r>
              <a:rPr lang="en-US" dirty="0" err="1">
                <a:solidFill>
                  <a:schemeClr val="tx1"/>
                </a:solidFill>
              </a:rPr>
              <a:t>AsiaNetwork</a:t>
            </a:r>
            <a:r>
              <a:rPr lang="en-US" dirty="0">
                <a:solidFill>
                  <a:schemeClr val="tx1"/>
                </a:solidFill>
              </a:rPr>
              <a:t> meeting in Philadelphia</a:t>
            </a:r>
          </a:p>
          <a:p>
            <a:pPr algn="l"/>
            <a:endParaRPr lang="en-US" dirty="0">
              <a:solidFill>
                <a:schemeClr val="tx1"/>
              </a:solidFill>
            </a:endParaRPr>
          </a:p>
          <a:p>
            <a:pPr algn="l"/>
            <a:r>
              <a:rPr lang="en-US" dirty="0">
                <a:solidFill>
                  <a:schemeClr val="tx1"/>
                </a:solidFill>
              </a:rPr>
              <a:t>Keynote at Big XII teaching excellence centers meeting at TCU</a:t>
            </a:r>
          </a:p>
          <a:p>
            <a:pPr algn="l"/>
            <a:endParaRPr lang="en-US" dirty="0">
              <a:solidFill>
                <a:schemeClr val="tx1"/>
              </a:solidFill>
            </a:endParaRPr>
          </a:p>
          <a:p>
            <a:pPr algn="l"/>
            <a:r>
              <a:rPr lang="en-US" dirty="0">
                <a:solidFill>
                  <a:schemeClr val="tx1"/>
                </a:solidFill>
              </a:rPr>
              <a:t>Discussions with TCU University Programs office, which is developing the course “Introduction to College Life” with contemplative elements</a:t>
            </a:r>
          </a:p>
          <a:p>
            <a:pPr algn="l"/>
            <a:endParaRPr lang="en-US" dirty="0">
              <a:solidFill>
                <a:schemeClr val="tx1"/>
              </a:solidFill>
            </a:endParaRPr>
          </a:p>
          <a:p>
            <a:pPr algn="l"/>
            <a:r>
              <a:rPr lang="en-US" dirty="0">
                <a:solidFill>
                  <a:schemeClr val="tx1"/>
                </a:solidFill>
              </a:rPr>
              <a:t>Creation of student group interested in Contemplative Studies</a:t>
            </a:r>
          </a:p>
        </p:txBody>
      </p:sp>
    </p:spTree>
    <p:extLst>
      <p:ext uri="{BB962C8B-B14F-4D97-AF65-F5344CB8AC3E}">
        <p14:creationId xmlns:p14="http://schemas.microsoft.com/office/powerpoint/2010/main" val="4405919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6134" y="541447"/>
            <a:ext cx="10735732" cy="6740307"/>
          </a:xfrm>
          <a:prstGeom prst="rect">
            <a:avLst/>
          </a:prstGeom>
        </p:spPr>
        <p:txBody>
          <a:bodyPr wrap="square">
            <a:spAutoFit/>
          </a:bodyPr>
          <a:lstStyle/>
          <a:p>
            <a:pPr algn="l"/>
            <a:r>
              <a:rPr lang="en-US" b="1" dirty="0">
                <a:solidFill>
                  <a:srgbClr val="800000"/>
                </a:solidFill>
              </a:rPr>
              <a:t>Fall 2018:</a:t>
            </a:r>
            <a:r>
              <a:rPr lang="en-US" dirty="0">
                <a:solidFill>
                  <a:srgbClr val="800000"/>
                </a:solidFill>
              </a:rPr>
              <a:t> </a:t>
            </a:r>
            <a:r>
              <a:rPr lang="en-US" dirty="0">
                <a:solidFill>
                  <a:schemeClr val="tx1"/>
                </a:solidFill>
              </a:rPr>
              <a:t>Mark and Andy prepare CS course in TCU Honors College for spring</a:t>
            </a:r>
          </a:p>
          <a:p>
            <a:pPr algn="l"/>
            <a:endParaRPr lang="en-US" dirty="0">
              <a:solidFill>
                <a:schemeClr val="tx1"/>
              </a:solidFill>
            </a:endParaRPr>
          </a:p>
          <a:p>
            <a:pPr algn="l"/>
            <a:r>
              <a:rPr lang="en-US" dirty="0">
                <a:solidFill>
                  <a:schemeClr val="tx1"/>
                </a:solidFill>
              </a:rPr>
              <a:t>Planning  visit by leaders of Brown University’s CS program</a:t>
            </a:r>
          </a:p>
          <a:p>
            <a:pPr algn="l"/>
            <a:endParaRPr lang="en-US" dirty="0">
              <a:solidFill>
                <a:schemeClr val="tx1"/>
              </a:solidFill>
            </a:endParaRPr>
          </a:p>
          <a:p>
            <a:pPr algn="l"/>
            <a:r>
              <a:rPr lang="en-US" dirty="0">
                <a:solidFill>
                  <a:schemeClr val="tx1"/>
                </a:solidFill>
              </a:rPr>
              <a:t>Additional meetings with Medical School faculty/staff</a:t>
            </a:r>
          </a:p>
          <a:p>
            <a:pPr algn="l"/>
            <a:endParaRPr lang="en-US" dirty="0">
              <a:solidFill>
                <a:schemeClr val="tx1"/>
              </a:solidFill>
            </a:endParaRPr>
          </a:p>
          <a:p>
            <a:pPr lvl="2" algn="l"/>
            <a:r>
              <a:rPr lang="en-US" dirty="0">
                <a:solidFill>
                  <a:schemeClr val="tx1"/>
                </a:solidFill>
              </a:rPr>
              <a:t>Other possibilities: </a:t>
            </a:r>
          </a:p>
          <a:p>
            <a:pPr lvl="2" algn="l"/>
            <a:r>
              <a:rPr lang="en-US" dirty="0">
                <a:solidFill>
                  <a:schemeClr val="tx1"/>
                </a:solidFill>
              </a:rPr>
              <a:t>-tai chi</a:t>
            </a:r>
          </a:p>
          <a:p>
            <a:pPr lvl="2" algn="l"/>
            <a:r>
              <a:rPr lang="en-US" dirty="0">
                <a:solidFill>
                  <a:schemeClr val="tx1"/>
                </a:solidFill>
              </a:rPr>
              <a:t>-contemplation and music/art</a:t>
            </a:r>
          </a:p>
          <a:p>
            <a:pPr lvl="2" algn="l"/>
            <a:r>
              <a:rPr lang="en-US" dirty="0">
                <a:solidFill>
                  <a:schemeClr val="tx1"/>
                </a:solidFill>
              </a:rPr>
              <a:t>-contemplative writing seminar</a:t>
            </a:r>
          </a:p>
        </p:txBody>
      </p:sp>
    </p:spTree>
    <p:extLst>
      <p:ext uri="{BB962C8B-B14F-4D97-AF65-F5344CB8AC3E}">
        <p14:creationId xmlns:p14="http://schemas.microsoft.com/office/powerpoint/2010/main" val="4405919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5601" y="219714"/>
            <a:ext cx="11700933" cy="8402300"/>
          </a:xfrm>
          <a:prstGeom prst="rect">
            <a:avLst/>
          </a:prstGeom>
        </p:spPr>
        <p:txBody>
          <a:bodyPr wrap="square">
            <a:spAutoFit/>
          </a:bodyPr>
          <a:lstStyle/>
          <a:p>
            <a:r>
              <a:rPr lang="en-US" b="1" dirty="0">
                <a:solidFill>
                  <a:srgbClr val="800000"/>
                </a:solidFill>
              </a:rPr>
              <a:t>Evaluation</a:t>
            </a:r>
          </a:p>
          <a:p>
            <a:pPr algn="l"/>
            <a:endParaRPr lang="en-US" b="1" dirty="0">
              <a:solidFill>
                <a:srgbClr val="800000"/>
              </a:solidFill>
            </a:endParaRPr>
          </a:p>
          <a:p>
            <a:pPr algn="l"/>
            <a:r>
              <a:rPr lang="en-US" b="1" dirty="0">
                <a:solidFill>
                  <a:srgbClr val="800000"/>
                </a:solidFill>
              </a:rPr>
              <a:t>Successes:</a:t>
            </a:r>
            <a:r>
              <a:rPr lang="en-US" dirty="0">
                <a:solidFill>
                  <a:srgbClr val="800000"/>
                </a:solidFill>
              </a:rPr>
              <a:t> </a:t>
            </a:r>
            <a:r>
              <a:rPr lang="en-US" dirty="0">
                <a:solidFill>
                  <a:schemeClr val="tx1"/>
                </a:solidFill>
              </a:rPr>
              <a:t>Increased awareness of CS throughout university</a:t>
            </a:r>
          </a:p>
          <a:p>
            <a:pPr algn="l"/>
            <a:r>
              <a:rPr lang="en-US" dirty="0">
                <a:solidFill>
                  <a:schemeClr val="tx1"/>
                </a:solidFill>
              </a:rPr>
              <a:t>	Enthusiastic and collegial interdisciplinary steering committee</a:t>
            </a:r>
          </a:p>
          <a:p>
            <a:pPr algn="l"/>
            <a:r>
              <a:rPr lang="en-US" dirty="0">
                <a:solidFill>
                  <a:schemeClr val="tx1"/>
                </a:solidFill>
              </a:rPr>
              <a:t>	Regular and diverse presentations, visits from leading figures in CS</a:t>
            </a:r>
          </a:p>
          <a:p>
            <a:pPr algn="l"/>
            <a:r>
              <a:rPr lang="en-US" dirty="0">
                <a:solidFill>
                  <a:schemeClr val="tx1"/>
                </a:solidFill>
              </a:rPr>
              <a:t>	Increased infusion of contemplative exercises in various disciplines</a:t>
            </a:r>
          </a:p>
          <a:p>
            <a:pPr algn="l"/>
            <a:r>
              <a:rPr lang="en-US" dirty="0">
                <a:solidFill>
                  <a:schemeClr val="tx1"/>
                </a:solidFill>
              </a:rPr>
              <a:t>	Interest of and support by Honors Dean</a:t>
            </a:r>
          </a:p>
          <a:p>
            <a:pPr algn="l"/>
            <a:r>
              <a:rPr lang="en-US" dirty="0">
                <a:solidFill>
                  <a:schemeClr val="tx1"/>
                </a:solidFill>
              </a:rPr>
              <a:t>	Increasing participation by Science and Health Care faculty</a:t>
            </a:r>
          </a:p>
          <a:p>
            <a:pPr algn="l"/>
            <a:r>
              <a:rPr lang="en-US" dirty="0">
                <a:solidFill>
                  <a:schemeClr val="tx1"/>
                </a:solidFill>
              </a:rPr>
              <a:t>	Future participation by new Medical School</a:t>
            </a:r>
          </a:p>
          <a:p>
            <a:pPr algn="l"/>
            <a:r>
              <a:rPr lang="en-US" dirty="0">
                <a:solidFill>
                  <a:schemeClr val="tx1"/>
                </a:solidFill>
              </a:rPr>
              <a:t> </a:t>
            </a:r>
          </a:p>
          <a:p>
            <a:pPr algn="l"/>
            <a:r>
              <a:rPr lang="en-US" b="1" dirty="0">
                <a:solidFill>
                  <a:srgbClr val="800000"/>
                </a:solidFill>
              </a:rPr>
              <a:t>Challenges:</a:t>
            </a:r>
            <a:r>
              <a:rPr lang="en-US" dirty="0">
                <a:solidFill>
                  <a:srgbClr val="800000"/>
                </a:solidFill>
              </a:rPr>
              <a:t> </a:t>
            </a:r>
            <a:r>
              <a:rPr lang="en-US" dirty="0">
                <a:solidFill>
                  <a:schemeClr val="tx1"/>
                </a:solidFill>
              </a:rPr>
              <a:t>creating self-sustaining student group</a:t>
            </a:r>
          </a:p>
          <a:p>
            <a:pPr algn="l"/>
            <a:r>
              <a:rPr lang="en-US" dirty="0">
                <a:solidFill>
                  <a:schemeClr val="tx1"/>
                </a:solidFill>
              </a:rPr>
              <a:t>	Building a minor/concentration with regular CS courses 	</a:t>
            </a:r>
          </a:p>
        </p:txBody>
      </p:sp>
    </p:spTree>
    <p:extLst>
      <p:ext uri="{BB962C8B-B14F-4D97-AF65-F5344CB8AC3E}">
        <p14:creationId xmlns:p14="http://schemas.microsoft.com/office/powerpoint/2010/main" val="4405919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7E745E4-7102-634C-8CBA-C23F44CC3DFC}"/>
              </a:ext>
            </a:extLst>
          </p:cNvPr>
          <p:cNvSpPr txBox="1"/>
          <p:nvPr/>
        </p:nvSpPr>
        <p:spPr>
          <a:xfrm>
            <a:off x="585788" y="685800"/>
            <a:ext cx="11630025" cy="7294305"/>
          </a:xfrm>
          <a:prstGeom prst="rect">
            <a:avLst/>
          </a:prstGeom>
          <a:noFill/>
        </p:spPr>
        <p:txBody>
          <a:bodyPr wrap="square" rtlCol="0">
            <a:spAutoFit/>
          </a:bodyPr>
          <a:lstStyle/>
          <a:p>
            <a:r>
              <a:rPr lang="en-US" b="1" dirty="0">
                <a:solidFill>
                  <a:schemeClr val="accent1"/>
                </a:solidFill>
              </a:rPr>
              <a:t>Possible Exercises </a:t>
            </a:r>
          </a:p>
          <a:p>
            <a:endParaRPr lang="en-US" b="1" dirty="0">
              <a:solidFill>
                <a:srgbClr val="C00000"/>
              </a:solidFill>
            </a:endParaRPr>
          </a:p>
          <a:p>
            <a:pPr algn="l"/>
            <a:r>
              <a:rPr lang="en-US" dirty="0">
                <a:solidFill>
                  <a:schemeClr val="tx1"/>
                </a:solidFill>
              </a:rPr>
              <a:t>Silence to start class, attend to breath</a:t>
            </a:r>
          </a:p>
          <a:p>
            <a:pPr algn="l"/>
            <a:r>
              <a:rPr lang="en-US" dirty="0">
                <a:solidFill>
                  <a:schemeClr val="tx1"/>
                </a:solidFill>
              </a:rPr>
              <a:t>Focused attention (as in body scan)</a:t>
            </a:r>
          </a:p>
          <a:p>
            <a:pPr algn="l"/>
            <a:r>
              <a:rPr lang="en-US" dirty="0">
                <a:solidFill>
                  <a:schemeClr val="tx1"/>
                </a:solidFill>
              </a:rPr>
              <a:t>“Open monitoring” (“mindfulness”)</a:t>
            </a:r>
          </a:p>
          <a:p>
            <a:pPr algn="l"/>
            <a:r>
              <a:rPr lang="en-US" dirty="0">
                <a:solidFill>
                  <a:schemeClr val="tx1"/>
                </a:solidFill>
              </a:rPr>
              <a:t>Visualizations/guided imagery (“go to beach/lake/mountain”) 	</a:t>
            </a:r>
            <a:r>
              <a:rPr lang="en-US" i="1" dirty="0" err="1">
                <a:solidFill>
                  <a:schemeClr val="tx1"/>
                </a:solidFill>
              </a:rPr>
              <a:t>metta</a:t>
            </a:r>
            <a:r>
              <a:rPr lang="en-US" dirty="0">
                <a:solidFill>
                  <a:schemeClr val="tx1"/>
                </a:solidFill>
              </a:rPr>
              <a:t> (“loving kindness”) exercise</a:t>
            </a:r>
          </a:p>
          <a:p>
            <a:pPr algn="l"/>
            <a:r>
              <a:rPr lang="en-US" dirty="0">
                <a:solidFill>
                  <a:schemeClr val="tx1"/>
                </a:solidFill>
              </a:rPr>
              <a:t>Walking (slowly): garden, labyrinth, nature </a:t>
            </a:r>
          </a:p>
          <a:p>
            <a:pPr algn="l"/>
            <a:r>
              <a:rPr lang="en-US" dirty="0">
                <a:solidFill>
                  <a:schemeClr val="tx1"/>
                </a:solidFill>
              </a:rPr>
              <a:t>	(alternating senses)</a:t>
            </a:r>
          </a:p>
          <a:p>
            <a:pPr algn="l"/>
            <a:r>
              <a:rPr lang="en-US" dirty="0">
                <a:solidFill>
                  <a:schemeClr val="tx1"/>
                </a:solidFill>
              </a:rPr>
              <a:t>Digital awareness exercise</a:t>
            </a:r>
          </a:p>
          <a:p>
            <a:pPr algn="l"/>
            <a:r>
              <a:rPr lang="en-US" dirty="0">
                <a:solidFill>
                  <a:schemeClr val="tx1"/>
                </a:solidFill>
              </a:rPr>
              <a:t>Contemplation with art or music</a:t>
            </a:r>
          </a:p>
          <a:p>
            <a:pPr algn="l"/>
            <a:r>
              <a:rPr lang="en-US" dirty="0">
                <a:solidFill>
                  <a:schemeClr val="tx1"/>
                </a:solidFill>
              </a:rPr>
              <a:t>“2</a:t>
            </a:r>
            <a:r>
              <a:rPr lang="en-US" baseline="30000" dirty="0">
                <a:solidFill>
                  <a:schemeClr val="tx1"/>
                </a:solidFill>
              </a:rPr>
              <a:t>nd</a:t>
            </a:r>
            <a:r>
              <a:rPr lang="en-US" dirty="0">
                <a:solidFill>
                  <a:schemeClr val="tx1"/>
                </a:solidFill>
              </a:rPr>
              <a:t> person exercises:” deep listening, class “interbeing” </a:t>
            </a:r>
          </a:p>
          <a:p>
            <a:pPr algn="l"/>
            <a:r>
              <a:rPr lang="en-US" dirty="0">
                <a:solidFill>
                  <a:schemeClr val="tx1"/>
                </a:solidFill>
              </a:rPr>
              <a:t>	(centering as a group)</a:t>
            </a:r>
          </a:p>
        </p:txBody>
      </p:sp>
    </p:spTree>
    <p:extLst>
      <p:ext uri="{BB962C8B-B14F-4D97-AF65-F5344CB8AC3E}">
        <p14:creationId xmlns:p14="http://schemas.microsoft.com/office/powerpoint/2010/main" val="14127189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7637228-F512-2746-8657-97779DCBD1B6}"/>
              </a:ext>
            </a:extLst>
          </p:cNvPr>
          <p:cNvSpPr txBox="1"/>
          <p:nvPr/>
        </p:nvSpPr>
        <p:spPr>
          <a:xfrm>
            <a:off x="1614487" y="1914525"/>
            <a:ext cx="8801100" cy="3477875"/>
          </a:xfrm>
          <a:prstGeom prst="rect">
            <a:avLst/>
          </a:prstGeom>
          <a:noFill/>
        </p:spPr>
        <p:txBody>
          <a:bodyPr wrap="square" rtlCol="0">
            <a:spAutoFit/>
          </a:bodyPr>
          <a:lstStyle/>
          <a:p>
            <a:r>
              <a:rPr lang="en-US" sz="4400" dirty="0">
                <a:solidFill>
                  <a:schemeClr val="tx1"/>
                </a:solidFill>
              </a:rPr>
              <a:t>Loving Kindness (</a:t>
            </a:r>
            <a:r>
              <a:rPr lang="en-US" sz="4400" i="1" dirty="0" err="1">
                <a:solidFill>
                  <a:schemeClr val="tx1"/>
                </a:solidFill>
              </a:rPr>
              <a:t>metta</a:t>
            </a:r>
            <a:r>
              <a:rPr lang="en-US" sz="4400" dirty="0">
                <a:solidFill>
                  <a:schemeClr val="tx1"/>
                </a:solidFill>
              </a:rPr>
              <a:t>)</a:t>
            </a:r>
          </a:p>
          <a:p>
            <a:r>
              <a:rPr lang="en-US" sz="4400" dirty="0">
                <a:solidFill>
                  <a:schemeClr val="tx1"/>
                </a:solidFill>
              </a:rPr>
              <a:t>Exercise</a:t>
            </a:r>
          </a:p>
          <a:p>
            <a:endParaRPr lang="en-US" sz="4400" dirty="0">
              <a:solidFill>
                <a:schemeClr val="tx1"/>
              </a:solidFill>
            </a:endParaRPr>
          </a:p>
          <a:p>
            <a:r>
              <a:rPr lang="en-US" sz="4400" dirty="0">
                <a:solidFill>
                  <a:schemeClr val="tx1"/>
                </a:solidFill>
              </a:rPr>
              <a:t>May you be happy, may you be well, may you be at peace</a:t>
            </a:r>
          </a:p>
        </p:txBody>
      </p:sp>
    </p:spTree>
    <p:extLst>
      <p:ext uri="{BB962C8B-B14F-4D97-AF65-F5344CB8AC3E}">
        <p14:creationId xmlns:p14="http://schemas.microsoft.com/office/powerpoint/2010/main" val="300438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0267" y="1016000"/>
            <a:ext cx="11700933" cy="3416320"/>
          </a:xfrm>
          <a:prstGeom prst="rect">
            <a:avLst/>
          </a:prstGeom>
        </p:spPr>
        <p:txBody>
          <a:bodyPr wrap="square">
            <a:spAutoFit/>
          </a:bodyPr>
          <a:lstStyle/>
          <a:p>
            <a:r>
              <a:rPr lang="en-US" b="1" dirty="0">
                <a:solidFill>
                  <a:schemeClr val="tx1"/>
                </a:solidFill>
              </a:rPr>
              <a:t>There are a wide variety of contemplative practices: </a:t>
            </a:r>
            <a:r>
              <a:rPr lang="en-US" dirty="0">
                <a:solidFill>
                  <a:schemeClr val="tx1"/>
                </a:solidFill>
              </a:rPr>
              <a:t>simple attending to the present, breathing and other kinds of “mindfulness” practices, reflective self-inquiry, observing nature, sitting or walking meditation, yogic postures, visualizations, silent prayer and group chanting, and many others.</a:t>
            </a:r>
          </a:p>
        </p:txBody>
      </p:sp>
    </p:spTree>
    <p:extLst>
      <p:ext uri="{BB962C8B-B14F-4D97-AF65-F5344CB8AC3E}">
        <p14:creationId xmlns:p14="http://schemas.microsoft.com/office/powerpoint/2010/main" val="20343316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71ACBD4-0638-F848-B6C0-39A4721B23FA}"/>
              </a:ext>
            </a:extLst>
          </p:cNvPr>
          <p:cNvSpPr txBox="1"/>
          <p:nvPr/>
        </p:nvSpPr>
        <p:spPr>
          <a:xfrm>
            <a:off x="2200275" y="2314575"/>
            <a:ext cx="7800975" cy="769441"/>
          </a:xfrm>
          <a:prstGeom prst="rect">
            <a:avLst/>
          </a:prstGeom>
          <a:noFill/>
        </p:spPr>
        <p:txBody>
          <a:bodyPr wrap="square" rtlCol="0">
            <a:spAutoFit/>
          </a:bodyPr>
          <a:lstStyle/>
          <a:p>
            <a:r>
              <a:rPr lang="en-US" sz="4400" b="1" dirty="0">
                <a:solidFill>
                  <a:schemeClr val="tx1"/>
                </a:solidFill>
              </a:rPr>
              <a:t>QUESTIONS?</a:t>
            </a:r>
            <a:endParaRPr lang="en-US" sz="4400" dirty="0"/>
          </a:p>
        </p:txBody>
      </p:sp>
    </p:spTree>
    <p:extLst>
      <p:ext uri="{BB962C8B-B14F-4D97-AF65-F5344CB8AC3E}">
        <p14:creationId xmlns:p14="http://schemas.microsoft.com/office/powerpoint/2010/main" val="32329297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5644E7-4859-2943-A822-F83065ECED0C}"/>
              </a:ext>
            </a:extLst>
          </p:cNvPr>
          <p:cNvSpPr txBox="1"/>
          <p:nvPr/>
        </p:nvSpPr>
        <p:spPr>
          <a:xfrm>
            <a:off x="1243013" y="871537"/>
            <a:ext cx="10701337" cy="7848302"/>
          </a:xfrm>
          <a:prstGeom prst="rect">
            <a:avLst/>
          </a:prstGeom>
          <a:noFill/>
        </p:spPr>
        <p:txBody>
          <a:bodyPr wrap="square" rtlCol="0">
            <a:spAutoFit/>
          </a:bodyPr>
          <a:lstStyle/>
          <a:p>
            <a:r>
              <a:rPr lang="en-US" b="1" dirty="0">
                <a:solidFill>
                  <a:schemeClr val="accent1"/>
                </a:solidFill>
              </a:rPr>
              <a:t>Evaluation/Grading</a:t>
            </a:r>
          </a:p>
          <a:p>
            <a:endParaRPr lang="en-US" b="1" dirty="0">
              <a:solidFill>
                <a:srgbClr val="C00000"/>
              </a:solidFill>
            </a:endParaRPr>
          </a:p>
          <a:p>
            <a:pPr algn="l"/>
            <a:r>
              <a:rPr lang="en-US" dirty="0">
                <a:solidFill>
                  <a:schemeClr val="tx1"/>
                </a:solidFill>
              </a:rPr>
              <a:t>	With some careful thought, one can evaluate contemplative study in quite familiar terms:</a:t>
            </a:r>
          </a:p>
          <a:p>
            <a:pPr algn="l"/>
            <a:r>
              <a:rPr lang="en-US" dirty="0">
                <a:solidFill>
                  <a:schemeClr val="tx1"/>
                </a:solidFill>
              </a:rPr>
              <a:t> </a:t>
            </a:r>
          </a:p>
          <a:p>
            <a:pPr algn="l"/>
            <a:r>
              <a:rPr lang="en-US" dirty="0">
                <a:solidFill>
                  <a:schemeClr val="tx1"/>
                </a:solidFill>
              </a:rPr>
              <a:t>What is the student’s depth and quality of knowledge, reasoning, and insight about the history, theory, and practice of the subject matter? </a:t>
            </a:r>
          </a:p>
          <a:p>
            <a:pPr algn="l"/>
            <a:endParaRPr lang="en-US" dirty="0">
              <a:solidFill>
                <a:schemeClr val="tx1"/>
              </a:solidFill>
            </a:endParaRPr>
          </a:p>
          <a:p>
            <a:pPr algn="l"/>
            <a:r>
              <a:rPr lang="en-US" dirty="0">
                <a:solidFill>
                  <a:schemeClr val="tx1"/>
                </a:solidFill>
              </a:rPr>
              <a:t>Did students </a:t>
            </a:r>
          </a:p>
          <a:p>
            <a:pPr marL="742950" indent="-742950" algn="l">
              <a:buAutoNum type="arabicParenBoth"/>
            </a:pPr>
            <a:r>
              <a:rPr lang="en-US" dirty="0">
                <a:solidFill>
                  <a:schemeClr val="tx1"/>
                </a:solidFill>
              </a:rPr>
              <a:t>do the assignment,</a:t>
            </a:r>
          </a:p>
          <a:p>
            <a:pPr marL="742950" indent="-742950" algn="l">
              <a:buAutoNum type="arabicParenBoth"/>
            </a:pPr>
            <a:endParaRPr lang="en-US" dirty="0">
              <a:solidFill>
                <a:schemeClr val="tx1"/>
              </a:solidFill>
            </a:endParaRPr>
          </a:p>
          <a:p>
            <a:pPr marL="742950" indent="-742950" algn="l">
              <a:buAutoNum type="arabicParenBoth"/>
            </a:pPr>
            <a:r>
              <a:rPr lang="en-US" dirty="0">
                <a:solidFill>
                  <a:schemeClr val="tx1"/>
                </a:solidFill>
              </a:rPr>
              <a:t>comprehend the reading and lecture and critically reflect on them,</a:t>
            </a:r>
          </a:p>
        </p:txBody>
      </p:sp>
    </p:spTree>
    <p:extLst>
      <p:ext uri="{BB962C8B-B14F-4D97-AF65-F5344CB8AC3E}">
        <p14:creationId xmlns:p14="http://schemas.microsoft.com/office/powerpoint/2010/main" val="10219826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E2E9F05-A87F-C14B-AE10-1055B0FEEDB0}"/>
              </a:ext>
            </a:extLst>
          </p:cNvPr>
          <p:cNvSpPr txBox="1"/>
          <p:nvPr/>
        </p:nvSpPr>
        <p:spPr>
          <a:xfrm>
            <a:off x="1957387" y="700088"/>
            <a:ext cx="8858250" cy="7294305"/>
          </a:xfrm>
          <a:prstGeom prst="rect">
            <a:avLst/>
          </a:prstGeom>
          <a:noFill/>
        </p:spPr>
        <p:txBody>
          <a:bodyPr wrap="square" rtlCol="0">
            <a:spAutoFit/>
          </a:bodyPr>
          <a:lstStyle/>
          <a:p>
            <a:pPr algn="l"/>
            <a:r>
              <a:rPr lang="en-US" dirty="0">
                <a:solidFill>
                  <a:schemeClr val="tx1"/>
                </a:solidFill>
              </a:rPr>
              <a:t>(3) gain insight through exercises into the readings and their context, the process of practice, and oneself (perhaps comparing expectations with actual results), </a:t>
            </a:r>
          </a:p>
          <a:p>
            <a:pPr algn="l"/>
            <a:endParaRPr lang="en-US" dirty="0">
              <a:solidFill>
                <a:schemeClr val="tx1"/>
              </a:solidFill>
            </a:endParaRPr>
          </a:p>
          <a:p>
            <a:pPr algn="l"/>
            <a:r>
              <a:rPr lang="en-US" dirty="0">
                <a:solidFill>
                  <a:schemeClr val="tx1"/>
                </a:solidFill>
              </a:rPr>
              <a:t>(4) organize and express their thoughts with clarity and sophistication, and </a:t>
            </a:r>
          </a:p>
          <a:p>
            <a:pPr algn="l"/>
            <a:endParaRPr lang="en-US" dirty="0">
              <a:solidFill>
                <a:schemeClr val="tx1"/>
              </a:solidFill>
            </a:endParaRPr>
          </a:p>
          <a:p>
            <a:pPr algn="l"/>
            <a:r>
              <a:rPr lang="en-US" dirty="0">
                <a:solidFill>
                  <a:schemeClr val="tx1"/>
                </a:solidFill>
              </a:rPr>
              <a:t>(5) use good writing mechanics? </a:t>
            </a:r>
          </a:p>
          <a:p>
            <a:pPr algn="l"/>
            <a:endParaRPr lang="en-US" dirty="0">
              <a:solidFill>
                <a:schemeClr val="tx1"/>
              </a:solidFill>
            </a:endParaRPr>
          </a:p>
          <a:p>
            <a:pPr algn="l"/>
            <a:r>
              <a:rPr lang="en-US" dirty="0">
                <a:solidFill>
                  <a:schemeClr val="tx1"/>
                </a:solidFill>
              </a:rPr>
              <a:t>	One might also offer and utilize student efforts at self-assessment (degree and quality of effort and insight). </a:t>
            </a:r>
          </a:p>
        </p:txBody>
      </p:sp>
    </p:spTree>
    <p:extLst>
      <p:ext uri="{BB962C8B-B14F-4D97-AF65-F5344CB8AC3E}">
        <p14:creationId xmlns:p14="http://schemas.microsoft.com/office/powerpoint/2010/main" val="34917624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8801" y="660400"/>
            <a:ext cx="11514666" cy="9510296"/>
          </a:xfrm>
          <a:prstGeom prst="rect">
            <a:avLst/>
          </a:prstGeom>
          <a:noFill/>
        </p:spPr>
        <p:txBody>
          <a:bodyPr wrap="square" rtlCol="0">
            <a:spAutoFit/>
          </a:bodyPr>
          <a:lstStyle/>
          <a:p>
            <a:r>
              <a:rPr lang="en-US" b="1" dirty="0" err="1">
                <a:solidFill>
                  <a:schemeClr val="accent1"/>
                </a:solidFill>
              </a:rPr>
              <a:t>Mindbodyness</a:t>
            </a:r>
            <a:r>
              <a:rPr lang="en-US" b="1" dirty="0">
                <a:solidFill>
                  <a:schemeClr val="accent1"/>
                </a:solidFill>
              </a:rPr>
              <a:t>: Contemplative Movement and Reflection</a:t>
            </a:r>
          </a:p>
          <a:p>
            <a:endParaRPr lang="en-US" dirty="0">
              <a:solidFill>
                <a:schemeClr val="tx1"/>
              </a:solidFill>
            </a:endParaRPr>
          </a:p>
          <a:p>
            <a:r>
              <a:rPr lang="en-US" dirty="0">
                <a:solidFill>
                  <a:schemeClr val="tx1"/>
                </a:solidFill>
              </a:rPr>
              <a:t>Possibly the first contemplative course ever co-taught by Religion and Contemporary Dance professors (Susan Douglas Roberts and Andrew Fort)</a:t>
            </a:r>
          </a:p>
          <a:p>
            <a:endParaRPr lang="en-US" dirty="0">
              <a:solidFill>
                <a:schemeClr val="tx1"/>
              </a:solidFill>
            </a:endParaRPr>
          </a:p>
          <a:p>
            <a:r>
              <a:rPr lang="en-US" dirty="0">
                <a:solidFill>
                  <a:schemeClr val="tx1"/>
                </a:solidFill>
              </a:rPr>
              <a:t>We met in a dance studio twice a week for 80 minutes.  In most cases, the first half of the class was a contemplative movement practice (at different times, the movement included some combination of lying, sitting, and standing; walking, both straight and in circles/while turning; students moving solo, paired, or as a group; practicing various breathing styles; proceeding as an animal; and other actions).  This was followed by journaling and conversation, and then we turned to lecture and discussion about some aspect of “</a:t>
            </a:r>
            <a:r>
              <a:rPr lang="en-US" dirty="0" err="1">
                <a:solidFill>
                  <a:schemeClr val="tx1"/>
                </a:solidFill>
              </a:rPr>
              <a:t>mindbodyness</a:t>
            </a:r>
            <a:r>
              <a:rPr lang="en-US" dirty="0">
                <a:solidFill>
                  <a:schemeClr val="tx1"/>
                </a:solidFill>
              </a:rPr>
              <a:t>,” with reference to the day’s reading.</a:t>
            </a:r>
          </a:p>
          <a:p>
            <a:endParaRPr lang="en-US" dirty="0">
              <a:solidFill>
                <a:schemeClr val="tx1"/>
              </a:solidFill>
            </a:endParaRPr>
          </a:p>
        </p:txBody>
      </p:sp>
    </p:spTree>
    <p:extLst>
      <p:ext uri="{BB962C8B-B14F-4D97-AF65-F5344CB8AC3E}">
        <p14:creationId xmlns:p14="http://schemas.microsoft.com/office/powerpoint/2010/main" val="5112946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1" y="1117600"/>
            <a:ext cx="10160000" cy="6740307"/>
          </a:xfrm>
          <a:prstGeom prst="rect">
            <a:avLst/>
          </a:prstGeom>
          <a:noFill/>
        </p:spPr>
        <p:txBody>
          <a:bodyPr wrap="square" rtlCol="0">
            <a:spAutoFit/>
          </a:bodyPr>
          <a:lstStyle/>
          <a:p>
            <a:r>
              <a:rPr lang="en-US" b="1" dirty="0">
                <a:solidFill>
                  <a:schemeClr val="accent1"/>
                </a:solidFill>
              </a:rPr>
              <a:t>Brief Course Lecture Outline</a:t>
            </a:r>
          </a:p>
          <a:p>
            <a:endParaRPr lang="en-US" dirty="0">
              <a:solidFill>
                <a:schemeClr val="tx1"/>
              </a:solidFill>
            </a:endParaRPr>
          </a:p>
          <a:p>
            <a:r>
              <a:rPr lang="en-US" dirty="0">
                <a:solidFill>
                  <a:schemeClr val="tx1"/>
                </a:solidFill>
              </a:rPr>
              <a:t>The course was loosely divided into units: we first considered definitional and theoretical issues in contemplative studies, then various conceptions of mind and body in the modern West and in traditional Asia (including Indian Yoga, </a:t>
            </a:r>
            <a:r>
              <a:rPr lang="en-US" i="1" dirty="0" err="1">
                <a:solidFill>
                  <a:schemeClr val="tx1"/>
                </a:solidFill>
              </a:rPr>
              <a:t>taijiquan</a:t>
            </a:r>
            <a:r>
              <a:rPr lang="en-US" dirty="0">
                <a:solidFill>
                  <a:schemeClr val="tx1"/>
                </a:solidFill>
              </a:rPr>
              <a:t>, and Tibetan and Zen Buddhism; we also discussed Native American traditions).  Some ideas were introduced by me, and others by an array of TCU faculty and off campus guests, including a three day visit by Judith Simmer-Brown of </a:t>
            </a:r>
            <a:r>
              <a:rPr lang="en-US" dirty="0" err="1">
                <a:solidFill>
                  <a:schemeClr val="tx1"/>
                </a:solidFill>
              </a:rPr>
              <a:t>Naropa</a:t>
            </a:r>
            <a:r>
              <a:rPr lang="en-US" dirty="0">
                <a:solidFill>
                  <a:schemeClr val="tx1"/>
                </a:solidFill>
              </a:rPr>
              <a:t> University.</a:t>
            </a:r>
          </a:p>
        </p:txBody>
      </p:sp>
    </p:spTree>
    <p:extLst>
      <p:ext uri="{BB962C8B-B14F-4D97-AF65-F5344CB8AC3E}">
        <p14:creationId xmlns:p14="http://schemas.microsoft.com/office/powerpoint/2010/main" val="1914647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6401" y="1490134"/>
            <a:ext cx="12073466" cy="6186309"/>
          </a:xfrm>
          <a:prstGeom prst="rect">
            <a:avLst/>
          </a:prstGeom>
          <a:noFill/>
        </p:spPr>
        <p:txBody>
          <a:bodyPr wrap="square" rtlCol="0">
            <a:spAutoFit/>
          </a:bodyPr>
          <a:lstStyle/>
          <a:p>
            <a:r>
              <a:rPr lang="en-US" dirty="0">
                <a:solidFill>
                  <a:schemeClr val="tx1"/>
                </a:solidFill>
              </a:rPr>
              <a:t>As the semester continued, students were assigned an increasing number of exercises, including week long practices of mindfulness meditation and the five basic Buddhist precepts.  There were also day long exercises of silence and being aware of “digital attachment,” a practice of contemplative walking (beginning with John Francis’s TED talk on silently “walking the earth”), and a labyrinth walk.  Near the course end, we read Jeff Wilson’s recent </a:t>
            </a:r>
            <a:r>
              <a:rPr lang="en-US" i="1" dirty="0">
                <a:solidFill>
                  <a:schemeClr val="tx1"/>
                </a:solidFill>
              </a:rPr>
              <a:t>Mindful America </a:t>
            </a:r>
            <a:r>
              <a:rPr lang="en-US" dirty="0">
                <a:solidFill>
                  <a:schemeClr val="tx1"/>
                </a:solidFill>
              </a:rPr>
              <a:t>(New York: Oxford University Press, 2014), which raised important issues of cultural adaptation, appropriation and commodification that the class participants found quite thought provoking.  </a:t>
            </a:r>
          </a:p>
        </p:txBody>
      </p:sp>
    </p:spTree>
    <p:extLst>
      <p:ext uri="{BB962C8B-B14F-4D97-AF65-F5344CB8AC3E}">
        <p14:creationId xmlns:p14="http://schemas.microsoft.com/office/powerpoint/2010/main" val="3759201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5600" y="880533"/>
            <a:ext cx="11887200" cy="7294305"/>
          </a:xfrm>
          <a:prstGeom prst="rect">
            <a:avLst/>
          </a:prstGeom>
          <a:noFill/>
        </p:spPr>
        <p:txBody>
          <a:bodyPr wrap="square" rtlCol="0">
            <a:spAutoFit/>
          </a:bodyPr>
          <a:lstStyle/>
          <a:p>
            <a:r>
              <a:rPr lang="en-US" b="1" dirty="0">
                <a:solidFill>
                  <a:schemeClr val="accent1"/>
                </a:solidFill>
              </a:rPr>
              <a:t>Final Project</a:t>
            </a:r>
          </a:p>
          <a:p>
            <a:endParaRPr lang="en-US" dirty="0">
              <a:solidFill>
                <a:schemeClr val="tx1"/>
              </a:solidFill>
            </a:endParaRPr>
          </a:p>
          <a:p>
            <a:r>
              <a:rPr lang="en-US" dirty="0">
                <a:solidFill>
                  <a:schemeClr val="tx1"/>
                </a:solidFill>
              </a:rPr>
              <a:t>The course concluded with a final contemplative project by each student, which included both movement and reflection (indoor and out).  Some examples were slow walking amid </a:t>
            </a:r>
            <a:r>
              <a:rPr lang="en-US" dirty="0" err="1">
                <a:solidFill>
                  <a:schemeClr val="tx1"/>
                </a:solidFill>
              </a:rPr>
              <a:t>Froghenge</a:t>
            </a:r>
            <a:r>
              <a:rPr lang="en-US" dirty="0">
                <a:solidFill>
                  <a:schemeClr val="tx1"/>
                </a:solidFill>
              </a:rPr>
              <a:t>, the circular array of sculptured rocks in the center of campus; circling a building while looking at it closely and carefully; being present with trees as witnesses and elders; listening to “singing bowls;” staying aware while doing repetitive motion; being with a partner with eyes open then moving in concert with one’s eyes closed; slow rolling while attending to all parts of the body; walking a mini-labyrinth; and expressing gratitude to the body from feet to head while walking.</a:t>
            </a:r>
          </a:p>
        </p:txBody>
      </p:sp>
    </p:spTree>
    <p:extLst>
      <p:ext uri="{BB962C8B-B14F-4D97-AF65-F5344CB8AC3E}">
        <p14:creationId xmlns:p14="http://schemas.microsoft.com/office/powerpoint/2010/main" val="6014867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1200" y="243304"/>
            <a:ext cx="11667066" cy="9510296"/>
          </a:xfrm>
          <a:prstGeom prst="rect">
            <a:avLst/>
          </a:prstGeom>
          <a:noFill/>
        </p:spPr>
        <p:txBody>
          <a:bodyPr wrap="square" rtlCol="0">
            <a:spAutoFit/>
          </a:bodyPr>
          <a:lstStyle/>
          <a:p>
            <a:r>
              <a:rPr lang="en-US" b="1" dirty="0">
                <a:solidFill>
                  <a:schemeClr val="accent1"/>
                </a:solidFill>
              </a:rPr>
              <a:t>Student Feedback</a:t>
            </a:r>
          </a:p>
          <a:p>
            <a:endParaRPr lang="en-US" dirty="0">
              <a:solidFill>
                <a:schemeClr val="tx1"/>
              </a:solidFill>
            </a:endParaRPr>
          </a:p>
          <a:p>
            <a:r>
              <a:rPr lang="en-US" dirty="0">
                <a:solidFill>
                  <a:schemeClr val="tx1"/>
                </a:solidFill>
              </a:rPr>
              <a:t>In class and in anonymous semester end feedback, students expressed great appreciation for the course as providing new and different ways of knowing mind and body and their connection, both theoretically and on a “real, experiential” level.  They especially valued learning what guest teacher Alejandro </a:t>
            </a:r>
            <a:r>
              <a:rPr lang="en-US" dirty="0" err="1">
                <a:solidFill>
                  <a:schemeClr val="tx1"/>
                </a:solidFill>
              </a:rPr>
              <a:t>Chaoul</a:t>
            </a:r>
            <a:r>
              <a:rPr lang="en-US" dirty="0">
                <a:solidFill>
                  <a:schemeClr val="tx1"/>
                </a:solidFill>
              </a:rPr>
              <a:t> called “meditation pills,” tools to quiet and center themselves during the daily rush of university life. The idea of finding cues for brief respite or quiet time in daily life became a course theme, reinforced by other visitors.</a:t>
            </a:r>
          </a:p>
          <a:p>
            <a:r>
              <a:rPr lang="en-US" dirty="0">
                <a:solidFill>
                  <a:schemeClr val="tx1"/>
                </a:solidFill>
              </a:rPr>
              <a:t>There was a striking emphasis on how much they welcomed and integrated simple and practical self-care skills of focused breathing and being present; this was especially important for and appreciated by the many seniors with an uncertain future after graduation.  One said, beautifully, “this course became a refuge rather than a requirement.”</a:t>
            </a:r>
          </a:p>
        </p:txBody>
      </p:sp>
    </p:spTree>
    <p:extLst>
      <p:ext uri="{BB962C8B-B14F-4D97-AF65-F5344CB8AC3E}">
        <p14:creationId xmlns:p14="http://schemas.microsoft.com/office/powerpoint/2010/main" val="9828522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91067" y="609600"/>
            <a:ext cx="11870265" cy="3970318"/>
          </a:xfrm>
          <a:prstGeom prst="rect">
            <a:avLst/>
          </a:prstGeom>
          <a:noFill/>
        </p:spPr>
        <p:txBody>
          <a:bodyPr wrap="square" rtlCol="0">
            <a:spAutoFit/>
          </a:bodyPr>
          <a:lstStyle/>
          <a:p>
            <a:r>
              <a:rPr lang="en-US" dirty="0">
                <a:solidFill>
                  <a:schemeClr val="tx1"/>
                </a:solidFill>
              </a:rPr>
              <a:t>But students also expressed frustration with the workload, both the amount of writing (weekly short papers, plus responses to the meditation exercises and the final project) and out of class practice, feeling (justifiably in retrospect) that we required too much in too concentrated a time.  They and especially we also felt that there was insufficient time to adequately address all the material introduced in class.  </a:t>
            </a:r>
          </a:p>
        </p:txBody>
      </p:sp>
    </p:spTree>
    <p:extLst>
      <p:ext uri="{BB962C8B-B14F-4D97-AF65-F5344CB8AC3E}">
        <p14:creationId xmlns:p14="http://schemas.microsoft.com/office/powerpoint/2010/main" val="353704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51466" y="592667"/>
            <a:ext cx="11192934" cy="7294305"/>
          </a:xfrm>
          <a:prstGeom prst="rect">
            <a:avLst/>
          </a:prstGeom>
          <a:noFill/>
        </p:spPr>
        <p:txBody>
          <a:bodyPr wrap="square" rtlCol="0">
            <a:spAutoFit/>
          </a:bodyPr>
          <a:lstStyle/>
          <a:p>
            <a:r>
              <a:rPr lang="en-US" b="1" dirty="0">
                <a:solidFill>
                  <a:schemeClr val="accent1"/>
                </a:solidFill>
              </a:rPr>
              <a:t>What is Contemplative Studies? </a:t>
            </a:r>
          </a:p>
          <a:p>
            <a:endParaRPr lang="en-US" dirty="0">
              <a:solidFill>
                <a:schemeClr val="tx1"/>
              </a:solidFill>
            </a:endParaRPr>
          </a:p>
          <a:p>
            <a:r>
              <a:rPr lang="en-US" dirty="0">
                <a:solidFill>
                  <a:schemeClr val="tx1"/>
                </a:solidFill>
              </a:rPr>
              <a:t>It’s an inquiry into and critical reflection on the nature and significance of contemplative theory and practice.</a:t>
            </a:r>
          </a:p>
          <a:p>
            <a:endParaRPr lang="en-US" dirty="0">
              <a:solidFill>
                <a:schemeClr val="tx1"/>
              </a:solidFill>
            </a:endParaRPr>
          </a:p>
          <a:p>
            <a:r>
              <a:rPr lang="en-US" b="1" dirty="0">
                <a:solidFill>
                  <a:schemeClr val="tx1"/>
                </a:solidFill>
              </a:rPr>
              <a:t>Contemplative pedagogy </a:t>
            </a:r>
            <a:r>
              <a:rPr lang="en-US" dirty="0">
                <a:solidFill>
                  <a:schemeClr val="tx1"/>
                </a:solidFill>
              </a:rPr>
              <a:t>teaches about both contemplative theory and practice.</a:t>
            </a:r>
          </a:p>
          <a:p>
            <a:endParaRPr lang="en-US" dirty="0">
              <a:solidFill>
                <a:schemeClr val="tx1"/>
              </a:solidFill>
            </a:endParaRPr>
          </a:p>
          <a:p>
            <a:r>
              <a:rPr lang="en-US" dirty="0">
                <a:solidFill>
                  <a:schemeClr val="tx1"/>
                </a:solidFill>
              </a:rPr>
              <a:t>Students want to learn this way, and we want to teach it more effectively.  However, in academia, we need to be able to intellectually justify contemplative pedagogy to our colleagues, and </a:t>
            </a:r>
            <a:r>
              <a:rPr lang="en-US" b="1" dirty="0">
                <a:solidFill>
                  <a:schemeClr val="tx1"/>
                </a:solidFill>
              </a:rPr>
              <a:t>demonstrate that it fits into, and even enhances, liberal arts education. </a:t>
            </a:r>
          </a:p>
        </p:txBody>
      </p:sp>
    </p:spTree>
    <p:extLst>
      <p:ext uri="{BB962C8B-B14F-4D97-AF65-F5344CB8AC3E}">
        <p14:creationId xmlns:p14="http://schemas.microsoft.com/office/powerpoint/2010/main" val="723711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4267" y="2201333"/>
            <a:ext cx="11904133" cy="3970318"/>
          </a:xfrm>
          <a:prstGeom prst="rect">
            <a:avLst/>
          </a:prstGeom>
        </p:spPr>
        <p:txBody>
          <a:bodyPr wrap="square">
            <a:spAutoFit/>
          </a:bodyPr>
          <a:lstStyle/>
          <a:p>
            <a:r>
              <a:rPr lang="en-US" b="1" dirty="0">
                <a:solidFill>
                  <a:schemeClr val="accent1"/>
                </a:solidFill>
                <a:ea typeface="Calibri" charset="0"/>
              </a:rPr>
              <a:t>First, Second, and Third Person Approaches</a:t>
            </a:r>
          </a:p>
          <a:p>
            <a:endParaRPr lang="en-US" dirty="0">
              <a:solidFill>
                <a:schemeClr val="tx1"/>
              </a:solidFill>
              <a:ea typeface="Calibri" charset="0"/>
            </a:endParaRPr>
          </a:p>
          <a:p>
            <a:r>
              <a:rPr lang="en-US" dirty="0">
                <a:solidFill>
                  <a:schemeClr val="tx1"/>
                </a:solidFill>
                <a:ea typeface="Calibri" charset="0"/>
              </a:rPr>
              <a:t>Contemplative pedagogy addresses different ways of learning, which we call 1</a:t>
            </a:r>
            <a:r>
              <a:rPr lang="en-US" baseline="30000" dirty="0">
                <a:solidFill>
                  <a:schemeClr val="tx1"/>
                </a:solidFill>
                <a:ea typeface="Calibri" charset="0"/>
              </a:rPr>
              <a:t>st</a:t>
            </a:r>
            <a:r>
              <a:rPr lang="en-US" dirty="0">
                <a:solidFill>
                  <a:schemeClr val="tx1"/>
                </a:solidFill>
                <a:ea typeface="Calibri" charset="0"/>
              </a:rPr>
              <a:t>, 2</a:t>
            </a:r>
            <a:r>
              <a:rPr lang="en-US" baseline="30000" dirty="0">
                <a:solidFill>
                  <a:schemeClr val="tx1"/>
                </a:solidFill>
                <a:ea typeface="Calibri" charset="0"/>
              </a:rPr>
              <a:t>nd</a:t>
            </a:r>
            <a:r>
              <a:rPr lang="en-US" dirty="0">
                <a:solidFill>
                  <a:schemeClr val="tx1"/>
                </a:solidFill>
                <a:ea typeface="Calibri" charset="0"/>
              </a:rPr>
              <a:t>, or 3</a:t>
            </a:r>
            <a:r>
              <a:rPr lang="en-US" baseline="30000" dirty="0">
                <a:solidFill>
                  <a:schemeClr val="tx1"/>
                </a:solidFill>
                <a:ea typeface="Calibri" charset="0"/>
              </a:rPr>
              <a:t>rd</a:t>
            </a:r>
            <a:r>
              <a:rPr lang="en-US" dirty="0">
                <a:solidFill>
                  <a:schemeClr val="tx1"/>
                </a:solidFill>
                <a:ea typeface="Calibri" charset="0"/>
              </a:rPr>
              <a:t> person perspectives.</a:t>
            </a:r>
            <a:r>
              <a:rPr lang="en-US" dirty="0">
                <a:solidFill>
                  <a:schemeClr val="tx1"/>
                </a:solidFill>
              </a:rPr>
              <a:t> </a:t>
            </a:r>
          </a:p>
          <a:p>
            <a:endParaRPr lang="en-US" dirty="0">
              <a:solidFill>
                <a:schemeClr val="tx1"/>
              </a:solidFill>
            </a:endParaRPr>
          </a:p>
          <a:p>
            <a:endParaRPr lang="en-US"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1349854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8401" y="694266"/>
            <a:ext cx="10092265" cy="7294305"/>
          </a:xfrm>
          <a:prstGeom prst="rect">
            <a:avLst/>
          </a:prstGeom>
        </p:spPr>
        <p:txBody>
          <a:bodyPr wrap="square">
            <a:spAutoFit/>
          </a:bodyPr>
          <a:lstStyle/>
          <a:p>
            <a:r>
              <a:rPr lang="en-US" b="1" dirty="0">
                <a:solidFill>
                  <a:schemeClr val="accent1"/>
                </a:solidFill>
              </a:rPr>
              <a:t>Third Person</a:t>
            </a:r>
          </a:p>
          <a:p>
            <a:endParaRPr lang="en-US" dirty="0">
              <a:solidFill>
                <a:schemeClr val="tx1"/>
              </a:solidFill>
            </a:endParaRPr>
          </a:p>
          <a:p>
            <a:r>
              <a:rPr lang="en-US" dirty="0">
                <a:solidFill>
                  <a:schemeClr val="tx1"/>
                </a:solidFill>
              </a:rPr>
              <a:t>In the “third person” educative style, </a:t>
            </a:r>
            <a:r>
              <a:rPr lang="en-US" b="1" dirty="0">
                <a:solidFill>
                  <a:schemeClr val="tx1"/>
                </a:solidFill>
              </a:rPr>
              <a:t>an expert introduces “objective” or “neutral” information and shares knowledge (by readings, lecture, etc.) from a discipline, </a:t>
            </a:r>
            <a:r>
              <a:rPr lang="en-US" dirty="0">
                <a:solidFill>
                  <a:schemeClr val="tx1"/>
                </a:solidFill>
              </a:rPr>
              <a:t>such as (in Religious Studies) a worldview and others’ ways of thinking in their historical and cultural context. </a:t>
            </a:r>
          </a:p>
          <a:p>
            <a:r>
              <a:rPr lang="en-US" dirty="0">
                <a:solidFill>
                  <a:schemeClr val="tx1"/>
                </a:solidFill>
              </a:rPr>
              <a:t> The teacher also encourages empathetic understanding or “mental migration” into this worldview and questions students about their understanding of it.  This “third person” approach is important, but not complete.</a:t>
            </a:r>
          </a:p>
        </p:txBody>
      </p:sp>
    </p:spTree>
    <p:extLst>
      <p:ext uri="{BB962C8B-B14F-4D97-AF65-F5344CB8AC3E}">
        <p14:creationId xmlns:p14="http://schemas.microsoft.com/office/powerpoint/2010/main" val="1532902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0269" y="0"/>
            <a:ext cx="11904132" cy="8956298"/>
          </a:xfrm>
          <a:prstGeom prst="rect">
            <a:avLst/>
          </a:prstGeom>
        </p:spPr>
        <p:txBody>
          <a:bodyPr wrap="square">
            <a:spAutoFit/>
          </a:bodyPr>
          <a:lstStyle/>
          <a:p>
            <a:pPr marL="0" marR="0">
              <a:spcBef>
                <a:spcPts val="0"/>
              </a:spcBef>
              <a:spcAft>
                <a:spcPts val="0"/>
              </a:spcAft>
            </a:pPr>
            <a:br>
              <a:rPr lang="en-US" dirty="0">
                <a:solidFill>
                  <a:schemeClr val="tx1"/>
                </a:solidFill>
                <a:ea typeface="Calibri" charset="0"/>
              </a:rPr>
            </a:br>
            <a:r>
              <a:rPr lang="en-US" b="1" dirty="0">
                <a:solidFill>
                  <a:schemeClr val="accent1"/>
                </a:solidFill>
                <a:ea typeface="Calibri" charset="0"/>
              </a:rPr>
              <a:t>First person</a:t>
            </a:r>
          </a:p>
          <a:p>
            <a:pPr marL="0" marR="0">
              <a:spcBef>
                <a:spcPts val="0"/>
              </a:spcBef>
              <a:spcAft>
                <a:spcPts val="0"/>
              </a:spcAft>
            </a:pPr>
            <a:endParaRPr lang="en-US" dirty="0">
              <a:solidFill>
                <a:schemeClr val="tx1"/>
              </a:solidFill>
              <a:ea typeface="Calibri" charset="0"/>
            </a:endParaRPr>
          </a:p>
          <a:p>
            <a:pPr marL="0" marR="0">
              <a:spcBef>
                <a:spcPts val="0"/>
              </a:spcBef>
              <a:spcAft>
                <a:spcPts val="0"/>
              </a:spcAft>
            </a:pPr>
            <a:r>
              <a:rPr lang="en-US" dirty="0">
                <a:solidFill>
                  <a:schemeClr val="tx1"/>
                </a:solidFill>
                <a:ea typeface="Calibri" charset="0"/>
              </a:rPr>
              <a:t>Contemplative pedagogy takes the additional step of providing the opportunity for the student’s subjective or “first person” experience of contemplative practices under study. </a:t>
            </a:r>
            <a:r>
              <a:rPr lang="en-US" b="1" dirty="0">
                <a:solidFill>
                  <a:schemeClr val="tx1"/>
                </a:solidFill>
                <a:ea typeface="Calibri" charset="0"/>
              </a:rPr>
              <a:t>First person exercises demonstrate the value of students being present to their own experience</a:t>
            </a:r>
            <a:r>
              <a:rPr lang="en-US" dirty="0">
                <a:solidFill>
                  <a:schemeClr val="tx1"/>
                </a:solidFill>
                <a:ea typeface="Calibri" charset="0"/>
              </a:rPr>
              <a:t> (mind and body) and encourage an increased understanding of both their own experience and others’ perspectives through direct self-reflexive thought and writing. </a:t>
            </a:r>
          </a:p>
          <a:p>
            <a:pPr marL="0" marR="0">
              <a:spcBef>
                <a:spcPts val="0"/>
              </a:spcBef>
              <a:spcAft>
                <a:spcPts val="0"/>
              </a:spcAft>
            </a:pPr>
            <a:endParaRPr lang="en-US" dirty="0">
              <a:solidFill>
                <a:schemeClr val="tx1"/>
              </a:solidFill>
              <a:ea typeface="Calibri" charset="0"/>
            </a:endParaRPr>
          </a:p>
          <a:p>
            <a:pPr marL="0" marR="0">
              <a:spcBef>
                <a:spcPts val="0"/>
              </a:spcBef>
              <a:spcAft>
                <a:spcPts val="0"/>
              </a:spcAft>
            </a:pPr>
            <a:r>
              <a:rPr lang="en-US" dirty="0">
                <a:solidFill>
                  <a:schemeClr val="tx1"/>
                </a:solidFill>
                <a:ea typeface="Calibri" charset="0"/>
              </a:rPr>
              <a:t>A critical first person perspective makes one more “objective” in giving the ability to recognize and acknowledge one’s own subjectivity.</a:t>
            </a:r>
          </a:p>
          <a:p>
            <a:pPr marL="0" marR="0">
              <a:spcBef>
                <a:spcPts val="0"/>
              </a:spcBef>
              <a:spcAft>
                <a:spcPts val="0"/>
              </a:spcAft>
            </a:pPr>
            <a:endParaRPr lang="en-US" dirty="0">
              <a:solidFill>
                <a:schemeClr val="tx1"/>
              </a:solidFill>
              <a:ea typeface="Calibri" charset="0"/>
            </a:endParaRPr>
          </a:p>
        </p:txBody>
      </p:sp>
    </p:spTree>
    <p:extLst>
      <p:ext uri="{BB962C8B-B14F-4D97-AF65-F5344CB8AC3E}">
        <p14:creationId xmlns:p14="http://schemas.microsoft.com/office/powerpoint/2010/main" val="1980542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5733" y="237067"/>
            <a:ext cx="11921067" cy="8507394"/>
          </a:xfrm>
          <a:prstGeom prst="rect">
            <a:avLst/>
          </a:prstGeom>
        </p:spPr>
        <p:txBody>
          <a:bodyPr wrap="square">
            <a:spAutoFit/>
          </a:bodyPr>
          <a:lstStyle/>
          <a:p>
            <a:pPr marL="0" marR="0" indent="457200">
              <a:lnSpc>
                <a:spcPct val="150000"/>
              </a:lnSpc>
              <a:spcBef>
                <a:spcPts val="0"/>
              </a:spcBef>
              <a:spcAft>
                <a:spcPts val="0"/>
              </a:spcAft>
            </a:pPr>
            <a:r>
              <a:rPr lang="en-US" b="1" dirty="0">
                <a:solidFill>
                  <a:schemeClr val="accent1"/>
                </a:solidFill>
                <a:ea typeface="Calibri" charset="0"/>
                <a:cs typeface="Times New Roman" charset="0"/>
              </a:rPr>
              <a:t>Second person</a:t>
            </a:r>
          </a:p>
          <a:p>
            <a:pPr marL="0" marR="0" indent="457200">
              <a:lnSpc>
                <a:spcPct val="150000"/>
              </a:lnSpc>
              <a:spcBef>
                <a:spcPts val="0"/>
              </a:spcBef>
              <a:spcAft>
                <a:spcPts val="0"/>
              </a:spcAft>
            </a:pPr>
            <a:endParaRPr lang="en-US" b="1" dirty="0">
              <a:solidFill>
                <a:schemeClr val="tx1"/>
              </a:solidFill>
              <a:ea typeface="Calibri" charset="0"/>
              <a:cs typeface="Times New Roman" charset="0"/>
            </a:endParaRPr>
          </a:p>
          <a:p>
            <a:pPr marL="0" marR="0" indent="457200">
              <a:spcBef>
                <a:spcPts val="0"/>
              </a:spcBef>
              <a:spcAft>
                <a:spcPts val="0"/>
              </a:spcAft>
            </a:pPr>
            <a:r>
              <a:rPr lang="en-US" dirty="0">
                <a:solidFill>
                  <a:schemeClr val="tx1"/>
                </a:solidFill>
                <a:ea typeface="Calibri" charset="0"/>
                <a:cs typeface="Times New Roman" charset="0"/>
              </a:rPr>
              <a:t>A fuller understanding of self and others is also enhanced by “second person” </a:t>
            </a:r>
            <a:r>
              <a:rPr lang="en-US" b="1" dirty="0">
                <a:solidFill>
                  <a:schemeClr val="tx1"/>
                </a:solidFill>
                <a:ea typeface="Calibri" charset="0"/>
                <a:cs typeface="Times New Roman" charset="0"/>
              </a:rPr>
              <a:t>intersubjective experience</a:t>
            </a:r>
            <a:r>
              <a:rPr lang="en-US" dirty="0">
                <a:solidFill>
                  <a:schemeClr val="tx1"/>
                </a:solidFill>
                <a:ea typeface="Calibri" charset="0"/>
                <a:cs typeface="Times New Roman" charset="0"/>
              </a:rPr>
              <a:t>: deep listening while interacting with others, group sharing (including disagreement and doubt), paired conversation, and peer questioning and support. </a:t>
            </a:r>
          </a:p>
          <a:p>
            <a:pPr marL="0" marR="0" indent="457200">
              <a:spcBef>
                <a:spcPts val="0"/>
              </a:spcBef>
              <a:spcAft>
                <a:spcPts val="0"/>
              </a:spcAft>
            </a:pPr>
            <a:endParaRPr lang="en-US" dirty="0">
              <a:solidFill>
                <a:schemeClr val="tx1"/>
              </a:solidFill>
              <a:ea typeface="Calibri" charset="0"/>
              <a:cs typeface="Times New Roman" charset="0"/>
            </a:endParaRPr>
          </a:p>
          <a:p>
            <a:pPr marL="0" marR="0" indent="457200">
              <a:spcBef>
                <a:spcPts val="0"/>
              </a:spcBef>
              <a:spcAft>
                <a:spcPts val="0"/>
              </a:spcAft>
            </a:pPr>
            <a:r>
              <a:rPr lang="en-US" dirty="0">
                <a:solidFill>
                  <a:schemeClr val="tx1"/>
                </a:solidFill>
                <a:ea typeface="Arial" charset="0"/>
                <a:cs typeface="Arial" charset="0"/>
              </a:rPr>
              <a:t>It is important to add that </a:t>
            </a:r>
            <a:r>
              <a:rPr lang="en-US" b="1" dirty="0">
                <a:solidFill>
                  <a:schemeClr val="tx1"/>
                </a:solidFill>
                <a:ea typeface="Arial" charset="0"/>
                <a:cs typeface="Arial" charset="0"/>
              </a:rPr>
              <a:t>this respectful consideration of the students’ own first and class’s second person perspectives shows the teacher takes seriously the students’ own experience, </a:t>
            </a:r>
            <a:r>
              <a:rPr lang="en-US" dirty="0">
                <a:solidFill>
                  <a:schemeClr val="tx1"/>
                </a:solidFill>
                <a:ea typeface="Arial" charset="0"/>
                <a:cs typeface="Arial" charset="0"/>
              </a:rPr>
              <a:t>valuing them in a way not always present in traditional education. </a:t>
            </a:r>
          </a:p>
          <a:p>
            <a:pPr marL="0" marR="0" indent="457200">
              <a:lnSpc>
                <a:spcPct val="150000"/>
              </a:lnSpc>
              <a:spcBef>
                <a:spcPts val="0"/>
              </a:spcBef>
              <a:spcAft>
                <a:spcPts val="0"/>
              </a:spcAft>
            </a:pPr>
            <a:endParaRPr lang="en-US" sz="3200" dirty="0">
              <a:solidFill>
                <a:schemeClr val="tx1"/>
              </a:solidFill>
              <a:ea typeface="Calibri" charset="0"/>
              <a:cs typeface="Times New Roman" charset="0"/>
            </a:endParaRPr>
          </a:p>
        </p:txBody>
      </p:sp>
    </p:spTree>
    <p:extLst>
      <p:ext uri="{BB962C8B-B14F-4D97-AF65-F5344CB8AC3E}">
        <p14:creationId xmlns:p14="http://schemas.microsoft.com/office/powerpoint/2010/main" val="1874259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6533" y="524933"/>
            <a:ext cx="11684000" cy="7848302"/>
          </a:xfrm>
          <a:prstGeom prst="rect">
            <a:avLst/>
          </a:prstGeom>
        </p:spPr>
        <p:txBody>
          <a:bodyPr wrap="square">
            <a:spAutoFit/>
          </a:bodyPr>
          <a:lstStyle/>
          <a:p>
            <a:r>
              <a:rPr lang="en-US" b="1" dirty="0">
                <a:solidFill>
                  <a:schemeClr val="accent1"/>
                </a:solidFill>
                <a:ea typeface="Calibri" charset="0"/>
              </a:rPr>
              <a:t>Link to Liberal Arts Education</a:t>
            </a:r>
          </a:p>
          <a:p>
            <a:endParaRPr lang="en-US" dirty="0">
              <a:solidFill>
                <a:schemeClr val="tx1"/>
              </a:solidFill>
              <a:ea typeface="Calibri" charset="0"/>
            </a:endParaRPr>
          </a:p>
          <a:p>
            <a:r>
              <a:rPr lang="en-US" dirty="0">
                <a:solidFill>
                  <a:schemeClr val="tx1"/>
                </a:solidFill>
                <a:ea typeface="Calibri" charset="0"/>
              </a:rPr>
              <a:t>In the academic context, all these elements work together to </a:t>
            </a:r>
            <a:r>
              <a:rPr lang="en-US" b="1" dirty="0">
                <a:solidFill>
                  <a:schemeClr val="tx1"/>
                </a:solidFill>
                <a:ea typeface="Calibri" charset="0"/>
              </a:rPr>
              <a:t>enrich classic liberal arts goals known as critical thinking, </a:t>
            </a:r>
            <a:r>
              <a:rPr lang="en-US" dirty="0">
                <a:solidFill>
                  <a:schemeClr val="tx1"/>
                </a:solidFill>
                <a:ea typeface="Calibri" charset="0"/>
              </a:rPr>
              <a:t>which include the following: recognizing and critiquing one’s own beliefs and assumptions as well as accurate and respectful understanding (and </a:t>
            </a:r>
            <a:r>
              <a:rPr lang="en-US" i="1" dirty="0">
                <a:solidFill>
                  <a:schemeClr val="tx1"/>
                </a:solidFill>
                <a:ea typeface="Calibri" charset="0"/>
              </a:rPr>
              <a:t>informed</a:t>
            </a:r>
            <a:r>
              <a:rPr lang="en-US" dirty="0">
                <a:solidFill>
                  <a:schemeClr val="tx1"/>
                </a:solidFill>
                <a:ea typeface="Calibri" charset="0"/>
              </a:rPr>
              <a:t> criticism) of others; learning in depth about one’s own and others’ historical and cultural conditioning; higher order thinking of analysis, integration, and synthesis; and value and personal meaning clarification for oneself and about society. </a:t>
            </a:r>
          </a:p>
          <a:p>
            <a:endParaRPr lang="en-US" dirty="0">
              <a:solidFill>
                <a:schemeClr val="tx1"/>
              </a:solidFill>
              <a:ea typeface="Calibri" charset="0"/>
            </a:endParaRPr>
          </a:p>
          <a:p>
            <a:r>
              <a:rPr lang="en-US" dirty="0">
                <a:solidFill>
                  <a:schemeClr val="tx1"/>
                </a:solidFill>
                <a:ea typeface="Calibri" charset="0"/>
              </a:rPr>
              <a:t>In a later session, we can discuss how to utilize various tools to measure learning.</a:t>
            </a:r>
            <a:endParaRPr lang="en-US" dirty="0">
              <a:solidFill>
                <a:schemeClr val="tx1"/>
              </a:solidFill>
            </a:endParaRPr>
          </a:p>
        </p:txBody>
      </p:sp>
    </p:spTree>
    <p:extLst>
      <p:ext uri="{BB962C8B-B14F-4D97-AF65-F5344CB8AC3E}">
        <p14:creationId xmlns:p14="http://schemas.microsoft.com/office/powerpoint/2010/main" val="1497779471"/>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_rels/theme2.xml.rels><?xml version="1.0" encoding="UTF-8" standalone="yes"?>
<Relationships xmlns="http://schemas.openxmlformats.org/package/2006/relationships"><Relationship Id="rId1" Type="http://schemas.openxmlformats.org/officeDocument/2006/relationships/image" Target="../media/image12.pn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7913</TotalTime>
  <Words>2412</Words>
  <Application>Microsoft Macintosh PowerPoint</Application>
  <PresentationFormat>Custom</PresentationFormat>
  <Paragraphs>241</Paragraphs>
  <Slides>38</Slides>
  <Notes>16</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38</vt:i4>
      </vt:variant>
    </vt:vector>
  </HeadingPairs>
  <TitlesOfParts>
    <vt:vector size="51" baseType="lpstr">
      <vt:lpstr>American Typewriter</vt:lpstr>
      <vt:lpstr>Arial</vt:lpstr>
      <vt:lpstr>Calibri</vt:lpstr>
      <vt:lpstr>Cooper Black</vt:lpstr>
      <vt:lpstr>Garamond</vt:lpstr>
      <vt:lpstr>Goudy Old Style</vt:lpstr>
      <vt:lpstr>Helvetica Light</vt:lpstr>
      <vt:lpstr>Helvetica Neue</vt:lpstr>
      <vt:lpstr>Impact</vt:lpstr>
      <vt:lpstr>Mistral</vt:lpstr>
      <vt:lpstr>Rockwell</vt:lpstr>
      <vt:lpstr>Times New Roman</vt:lpstr>
      <vt:lpstr>Inkwell</vt:lpstr>
      <vt:lpstr>Building a Contemplative Studies Program at TCU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Freedom?</dc:title>
  <cp:lastModifiedBy>Mark Dennis</cp:lastModifiedBy>
  <cp:revision>236</cp:revision>
  <dcterms:modified xsi:type="dcterms:W3CDTF">2018-05-18T12:52:15Z</dcterms:modified>
</cp:coreProperties>
</file>